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8"/>
  </p:notesMasterIdLst>
  <p:handoutMasterIdLst>
    <p:handoutMasterId r:id="rId29"/>
  </p:handoutMasterIdLst>
  <p:sldIdLst>
    <p:sldId id="406" r:id="rId2"/>
    <p:sldId id="478" r:id="rId3"/>
    <p:sldId id="500" r:id="rId4"/>
    <p:sldId id="454" r:id="rId5"/>
    <p:sldId id="456" r:id="rId6"/>
    <p:sldId id="464" r:id="rId7"/>
    <p:sldId id="465" r:id="rId8"/>
    <p:sldId id="480" r:id="rId9"/>
    <p:sldId id="467" r:id="rId10"/>
    <p:sldId id="501" r:id="rId11"/>
    <p:sldId id="469" r:id="rId12"/>
    <p:sldId id="470" r:id="rId13"/>
    <p:sldId id="471" r:id="rId14"/>
    <p:sldId id="486" r:id="rId15"/>
    <p:sldId id="490" r:id="rId16"/>
    <p:sldId id="495" r:id="rId17"/>
    <p:sldId id="494" r:id="rId18"/>
    <p:sldId id="496" r:id="rId19"/>
    <p:sldId id="485" r:id="rId20"/>
    <p:sldId id="504" r:id="rId21"/>
    <p:sldId id="502" r:id="rId22"/>
    <p:sldId id="503" r:id="rId23"/>
    <p:sldId id="506" r:id="rId24"/>
    <p:sldId id="507" r:id="rId25"/>
    <p:sldId id="499" r:id="rId26"/>
    <p:sldId id="463" r:id="rId27"/>
  </p:sldIdLst>
  <p:sldSz cx="12192000" cy="6858000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 Light" panose="020B05020402040202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 Light" panose="020B05020402040202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 Light" panose="020B05020402040202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 Light" panose="020B05020402040202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 Light" panose="020B05020402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egoe UI Light" panose="020B05020402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egoe UI Light" panose="020B05020402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egoe UI Light" panose="020B05020402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egoe UI Light" panose="020B05020402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dinga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5C5C5C"/>
    <a:srgbClr val="686868"/>
    <a:srgbClr val="C00000"/>
    <a:srgbClr val="FFFFFF"/>
    <a:srgbClr val="000000"/>
    <a:srgbClr val="54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3" autoAdjust="0"/>
    <p:restoredTop sz="92958" autoAdjust="0"/>
  </p:normalViewPr>
  <p:slideViewPr>
    <p:cSldViewPr>
      <p:cViewPr varScale="1">
        <p:scale>
          <a:sx n="114" d="100"/>
          <a:sy n="114" d="100"/>
        </p:scale>
        <p:origin x="26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0CEAA299-6D6A-4055-ADE2-E5D3A82CA2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4" cy="49625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F63942-149D-496D-B2A7-33796B333A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DB3B8774-C454-4936-AF3A-E405744FC78B}" type="datetimeFigureOut">
              <a:rPr lang="cs-CZ"/>
              <a:pPr>
                <a:defRPr/>
              </a:pPr>
              <a:t>30.01.2023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B9C90CD-E810-466E-8AE1-84404ECA2C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7034" cy="49625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B46C5EF-28DC-45A4-B7F6-15D6D371D8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6383E8-944C-48EB-BE9A-8FDDC0A0995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68546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F4ED5C3-900E-417D-9D83-BDEA58AAFD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7034" cy="4978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720DCD2-E5BA-4553-9B31-46B648D74D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643" y="1"/>
            <a:ext cx="2945448" cy="4978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5D7F367-E446-4876-AF19-809950DE93EE}" type="datetimeFigureOut">
              <a:rPr lang="cs-CZ"/>
              <a:pPr>
                <a:defRPr/>
              </a:pPr>
              <a:t>30.01.2023</a:t>
            </a:fld>
            <a:endParaRPr lang="cs-CZ" dirty="0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4B2E5692-7734-41CB-ACD3-177C262C333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DB4CD649-8CCB-4880-AF59-BCB7F24B46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085" y="4778611"/>
            <a:ext cx="5437506" cy="3908188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7CB4DF8-6C8A-415E-8ABA-DCF38969288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7034" cy="4978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4EDEC2-D8B3-4E0A-A121-6B1B9B4F3D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7838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D3FB379-E7FA-4027-A903-7819FD082B3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70956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3FB379-E7FA-4027-A903-7819FD082B3C}" type="slidenum">
              <a:rPr lang="cs-CZ" altLang="cs-CZ" smtClean="0"/>
              <a:pPr>
                <a:defRPr/>
              </a:pPr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30613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3FB379-E7FA-4027-A903-7819FD082B3C}" type="slidenum">
              <a:rPr lang="cs-CZ" altLang="cs-CZ" smtClean="0"/>
              <a:pPr>
                <a:defRPr/>
              </a:pPr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11388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3FB379-E7FA-4027-A903-7819FD082B3C}" type="slidenum">
              <a:rPr lang="cs-CZ" altLang="cs-CZ" smtClean="0"/>
              <a:pPr>
                <a:defRPr/>
              </a:pPr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87149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3FB379-E7FA-4027-A903-7819FD082B3C}" type="slidenum">
              <a:rPr lang="cs-CZ" altLang="cs-CZ" smtClean="0"/>
              <a:pPr>
                <a:defRPr/>
              </a:pPr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99871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3FB379-E7FA-4027-A903-7819FD082B3C}" type="slidenum">
              <a:rPr lang="cs-CZ" altLang="cs-CZ" smtClean="0"/>
              <a:pPr>
                <a:defRPr/>
              </a:pPr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684586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3FB379-E7FA-4027-A903-7819FD082B3C}" type="slidenum">
              <a:rPr lang="cs-CZ" altLang="cs-CZ" smtClean="0"/>
              <a:pPr>
                <a:defRPr/>
              </a:pPr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730233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3FB379-E7FA-4027-A903-7819FD082B3C}" type="slidenum">
              <a:rPr lang="cs-CZ" altLang="cs-CZ" smtClean="0"/>
              <a:pPr>
                <a:defRPr/>
              </a:pPr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29891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3FB379-E7FA-4027-A903-7819FD082B3C}" type="slidenum">
              <a:rPr lang="cs-CZ" altLang="cs-CZ" smtClean="0"/>
              <a:pPr>
                <a:defRPr/>
              </a:pPr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87920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3FB379-E7FA-4027-A903-7819FD082B3C}" type="slidenum">
              <a:rPr lang="cs-CZ" altLang="cs-CZ" smtClean="0"/>
              <a:pPr>
                <a:defRPr/>
              </a:pPr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49823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3FB379-E7FA-4027-A903-7819FD082B3C}" type="slidenum">
              <a:rPr lang="cs-CZ" altLang="cs-CZ" smtClean="0"/>
              <a:pPr>
                <a:defRPr/>
              </a:pPr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3587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3FB379-E7FA-4027-A903-7819FD082B3C}" type="slidenum">
              <a:rPr lang="cs-CZ" altLang="cs-CZ" smtClean="0"/>
              <a:pPr>
                <a:defRPr/>
              </a:pPr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12637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3FB379-E7FA-4027-A903-7819FD082B3C}" type="slidenum">
              <a:rPr lang="cs-CZ" altLang="cs-CZ" smtClean="0"/>
              <a:pPr>
                <a:defRPr/>
              </a:pPr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48523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3FB379-E7FA-4027-A903-7819FD082B3C}" type="slidenum">
              <a:rPr lang="cs-CZ" altLang="cs-CZ" smtClean="0"/>
              <a:pPr>
                <a:defRPr/>
              </a:pPr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24829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3FB379-E7FA-4027-A903-7819FD082B3C}" type="slidenum">
              <a:rPr lang="cs-CZ" altLang="cs-CZ" smtClean="0"/>
              <a:pPr>
                <a:defRPr/>
              </a:pPr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70338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3FB379-E7FA-4027-A903-7819FD082B3C}" type="slidenum">
              <a:rPr lang="cs-CZ" altLang="cs-CZ" smtClean="0"/>
              <a:pPr>
                <a:defRPr/>
              </a:pPr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24082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5173E97E-297F-45EB-934D-4030AED0B4D4}"/>
              </a:ext>
            </a:extLst>
          </p:cNvPr>
          <p:cNvSpPr/>
          <p:nvPr userDrawn="1"/>
        </p:nvSpPr>
        <p:spPr>
          <a:xfrm>
            <a:off x="8904312" y="5013176"/>
            <a:ext cx="3168352" cy="9361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5205698-40AA-4E89-A085-6750AF41F3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304" y="4930082"/>
            <a:ext cx="2639616" cy="109274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6BD0FDD-ABFC-4311-92CB-72F6BD038D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2130" b="2950"/>
          <a:stretch/>
        </p:blipFill>
        <p:spPr>
          <a:xfrm>
            <a:off x="0" y="1988841"/>
            <a:ext cx="4443070" cy="486916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1424" y="1844824"/>
            <a:ext cx="10363200" cy="2304256"/>
          </a:xfrm>
        </p:spPr>
        <p:txBody>
          <a:bodyPr/>
          <a:lstStyle>
            <a:lvl1pPr>
              <a:defRPr sz="6000" b="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71531" y="476672"/>
            <a:ext cx="8534400" cy="1176536"/>
          </a:xfrm>
          <a:noFill/>
        </p:spPr>
        <p:txBody>
          <a:bodyPr/>
          <a:lstStyle>
            <a:lvl1pPr marL="0" indent="0" algn="ctr">
              <a:buNone/>
              <a:defRPr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E62CAE-F967-48D3-A2EB-C01D18B26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876A7-35D0-4F1C-B24F-75D3E885F43A}" type="datetimeFigureOut">
              <a:rPr lang="cs-CZ"/>
              <a:pPr>
                <a:defRPr/>
              </a:pPr>
              <a:t>30.01.2023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808558-C57C-452D-BB03-8D31FC77C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13E1B7-6789-4B1B-B172-605A1585C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AC536-F072-487F-8D49-4CCDEF1D6EE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124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C5F7C3-43AD-4246-BDA5-F0C2A1249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2B77-830E-49E3-A7D3-BFB33B172551}" type="datetimeFigureOut">
              <a:rPr lang="cs-CZ"/>
              <a:pPr>
                <a:defRPr/>
              </a:pPr>
              <a:t>30.01.2023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E276A9-680D-478C-9F8E-DD97D0123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21749F-5EC8-4D8B-8571-F5DD4B354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D4657-218F-43AF-8644-915EF8077CE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8924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965AAF-EC80-4EB7-B4AF-A416A8B6F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7B729-0D13-41CA-A401-F11AAB89A575}" type="datetimeFigureOut">
              <a:rPr lang="cs-CZ"/>
              <a:pPr>
                <a:defRPr/>
              </a:pPr>
              <a:t>30.01.2023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644072-20AC-490E-AAE1-82A89616D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154421-603E-4F25-84AE-C93D923FF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A23B5-3F21-4A06-AA1A-1E1509CCD4B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1794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 baseline="0">
                <a:solidFill>
                  <a:schemeClr val="tx1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 baseline="0">
                <a:solidFill>
                  <a:schemeClr val="tx1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baseline="0">
                <a:solidFill>
                  <a:schemeClr val="tx1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baseline="0">
                <a:solidFill>
                  <a:schemeClr val="tx1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6B33E3-DE9D-4081-A759-3AA37BDCA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C57A0-F862-47D1-90BB-55BADCCCE59A}" type="datetimeFigureOut">
              <a:rPr lang="cs-CZ"/>
              <a:pPr>
                <a:defRPr/>
              </a:pPr>
              <a:t>30.01.2023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D2DB17-FB09-4F59-B8A2-94612263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74FE12-449E-4357-BD26-06471B8CF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45524-AB14-4FB0-8D3B-5587A7C0B2D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5679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62138628-1D22-486C-8269-7AEE428DAB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2130" b="2950"/>
          <a:stretch/>
        </p:blipFill>
        <p:spPr>
          <a:xfrm>
            <a:off x="0" y="1988841"/>
            <a:ext cx="4443070" cy="486916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7435" y="2420889"/>
            <a:ext cx="10363200" cy="1362075"/>
          </a:xfrm>
        </p:spPr>
        <p:txBody>
          <a:bodyPr anchor="t"/>
          <a:lstStyle>
            <a:lvl1pPr algn="ctr">
              <a:defRPr sz="4000" b="0" i="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07435" y="836713"/>
            <a:ext cx="10363200" cy="1500187"/>
          </a:xfrm>
        </p:spPr>
        <p:txBody>
          <a:bodyPr anchor="b"/>
          <a:lstStyle>
            <a:lvl1pPr marL="0" indent="0" algn="ctr">
              <a:buNone/>
              <a:defRPr sz="24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A810DC-CF16-4789-B78B-6C3350462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64AE9-08CA-44FC-A18A-1D2B400D52A6}" type="datetimeFigureOut">
              <a:rPr lang="cs-CZ"/>
              <a:pPr>
                <a:defRPr/>
              </a:pPr>
              <a:t>30.01.2023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7D016C-4B8D-4582-8EBA-590F4028D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34174C-307D-4ED2-AD57-B3756738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751BB-A0F7-4B0D-A215-6BD7717F026A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1CD531BB-C9C0-415B-83F2-A6C385B0311A}"/>
              </a:ext>
            </a:extLst>
          </p:cNvPr>
          <p:cNvSpPr/>
          <p:nvPr userDrawn="1"/>
        </p:nvSpPr>
        <p:spPr>
          <a:xfrm>
            <a:off x="8904312" y="5013176"/>
            <a:ext cx="3168352" cy="9361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23CAD03-89FB-4DAA-83B2-FB72AF46AA7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304" y="4930082"/>
            <a:ext cx="2639616" cy="109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76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800" baseline="0">
                <a:solidFill>
                  <a:schemeClr val="bg1">
                    <a:lumMod val="10000"/>
                  </a:schemeClr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 sz="2400" baseline="0">
                <a:solidFill>
                  <a:schemeClr val="bg1">
                    <a:lumMod val="10000"/>
                  </a:schemeClr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2000" baseline="0">
                <a:solidFill>
                  <a:schemeClr val="bg1">
                    <a:lumMod val="10000"/>
                  </a:schemeClr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800" baseline="0">
                <a:solidFill>
                  <a:schemeClr val="bg1">
                    <a:lumMod val="10000"/>
                  </a:schemeClr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800" baseline="0">
                <a:solidFill>
                  <a:schemeClr val="bg1">
                    <a:lumMod val="1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800"/>
            </a:lvl1pPr>
            <a:lvl2pPr marL="742950" indent="-285750">
              <a:buFontTx/>
              <a:buBlip>
                <a:blip r:embed="rId2"/>
              </a:buBlip>
              <a:defRPr sz="2400"/>
            </a:lvl2pPr>
            <a:lvl3pPr marL="1143000" indent="-228600">
              <a:buFontTx/>
              <a:buBlip>
                <a:blip r:embed="rId2"/>
              </a:buBlip>
              <a:defRPr sz="2000"/>
            </a:lvl3pPr>
            <a:lvl4pPr marL="1600200" indent="-228600">
              <a:buFontTx/>
              <a:buBlip>
                <a:blip r:embed="rId2"/>
              </a:buBlip>
              <a:defRPr sz="1800"/>
            </a:lvl4pPr>
            <a:lvl5pPr marL="2057400" indent="-228600">
              <a:buFontTx/>
              <a:buBlip>
                <a:blip r:embed="rId2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B0379949-6989-4322-AF76-BFB411D6B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C59C3-9A79-4181-BF34-69952B427596}" type="datetimeFigureOut">
              <a:rPr lang="cs-CZ"/>
              <a:pPr>
                <a:defRPr/>
              </a:pPr>
              <a:t>30.01.2023</a:t>
            </a:fld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9BF8C55C-5198-4A5D-AD21-09651EE39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889C85C8-FF1D-4F8D-9FA6-0FCE6EC00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6708D-0B48-4510-8468-CA29EE0F489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7986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885775"/>
          </a:xfrm>
        </p:spPr>
        <p:txBody>
          <a:bodyPr anchor="b"/>
          <a:lstStyle>
            <a:lvl1pPr marL="0" indent="0">
              <a:buNone/>
              <a:defRPr sz="2300" b="0" i="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492896"/>
            <a:ext cx="5386917" cy="3633267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400"/>
            </a:lvl1pPr>
            <a:lvl2pPr marL="742950" indent="-285750">
              <a:buFontTx/>
              <a:buBlip>
                <a:blip r:embed="rId2"/>
              </a:buBlip>
              <a:defRPr sz="2000"/>
            </a:lvl2pPr>
            <a:lvl3pPr marL="1143000" indent="-228600">
              <a:buFontTx/>
              <a:buBlip>
                <a:blip r:embed="rId2"/>
              </a:buBlip>
              <a:defRPr sz="18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 marL="2057400" indent="-228600">
              <a:buFontTx/>
              <a:buBlip>
                <a:blip r:embed="rId2"/>
              </a:buBlip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885775"/>
          </a:xfrm>
        </p:spPr>
        <p:txBody>
          <a:bodyPr anchor="b">
            <a:noAutofit/>
          </a:bodyPr>
          <a:lstStyle>
            <a:lvl1pPr marL="0" indent="0">
              <a:buNone/>
              <a:defRPr sz="2300" b="0" i="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492896"/>
            <a:ext cx="5389033" cy="3633267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400"/>
            </a:lvl1pPr>
            <a:lvl2pPr marL="742950" indent="-285750">
              <a:buFontTx/>
              <a:buBlip>
                <a:blip r:embed="rId2"/>
              </a:buBlip>
              <a:defRPr sz="2000"/>
            </a:lvl2pPr>
            <a:lvl3pPr marL="1143000" indent="-228600">
              <a:buFontTx/>
              <a:buBlip>
                <a:blip r:embed="rId2"/>
              </a:buBlip>
              <a:defRPr sz="18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 marL="2057400" indent="-228600">
              <a:buFontTx/>
              <a:buBlip>
                <a:blip r:embed="rId2"/>
              </a:buBlip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EEA178AE-1E77-4FED-A834-3598ECC05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D7AC7-3F90-468F-A907-E45B9F91033D}" type="datetimeFigureOut">
              <a:rPr lang="cs-CZ"/>
              <a:pPr>
                <a:defRPr/>
              </a:pPr>
              <a:t>30.01.2023</a:t>
            </a:fld>
            <a:endParaRPr lang="cs-CZ" dirty="0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EB3FECD8-2CBA-4FEE-9448-E0C87DF3C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0A64E4B8-249F-4D5E-BC5D-9C191F29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3BB07-FE64-4724-88D7-88CC2C12389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2435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05DACCFB-6142-4645-9657-69818C553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48E82-771D-4246-86B2-14ABA56BEEB6}" type="datetimeFigureOut">
              <a:rPr lang="cs-CZ"/>
              <a:pPr>
                <a:defRPr/>
              </a:pPr>
              <a:t>30.01.2023</a:t>
            </a:fld>
            <a:endParaRPr lang="cs-CZ" dirty="0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8EFC7B3E-3183-4107-9268-9E6E194CE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9829A09C-8D27-4D23-A6EC-919A9E06F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2EE77-FC33-465B-9EC4-0A808BF9658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1868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D182E0B9-615C-4F94-A4C9-AB7504A41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DF23-C7A7-444F-9762-69398FEE8BE0}" type="datetimeFigureOut">
              <a:rPr lang="cs-CZ"/>
              <a:pPr>
                <a:defRPr/>
              </a:pPr>
              <a:t>30.01.2023</a:t>
            </a:fld>
            <a:endParaRPr lang="cs-CZ" dirty="0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8EEB32CA-AB87-41ED-87D3-08ADB1DA8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54573F0B-ABE7-4EDF-B1EF-AF190FDC5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B44F-CB5C-4A75-98C3-57436FE1459A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31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859806"/>
          </a:xfrm>
        </p:spPr>
        <p:txBody>
          <a:bodyPr anchor="b"/>
          <a:lstStyle>
            <a:lvl1pPr algn="l">
              <a:defRPr sz="2400" b="0" i="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3200"/>
            </a:lvl1pPr>
            <a:lvl2pPr marL="742950" indent="-285750">
              <a:buFontTx/>
              <a:buBlip>
                <a:blip r:embed="rId2"/>
              </a:buBlip>
              <a:defRPr sz="2800"/>
            </a:lvl2pPr>
            <a:lvl3pPr marL="1143000" indent="-228600">
              <a:buFontTx/>
              <a:buBlip>
                <a:blip r:embed="rId2"/>
              </a:buBlip>
              <a:defRPr sz="2400"/>
            </a:lvl3pPr>
            <a:lvl4pPr marL="1600200" indent="-228600">
              <a:buFontTx/>
              <a:buBlip>
                <a:blip r:embed="rId2"/>
              </a:buBlip>
              <a:defRPr sz="2000"/>
            </a:lvl4pPr>
            <a:lvl5pPr marL="2057400" indent="-228600">
              <a:buFontTx/>
              <a:buBlip>
                <a:blip r:embed="rId2"/>
              </a:buBlip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2204864"/>
            <a:ext cx="4011084" cy="3921299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CAEED6C6-4F8B-4BE4-A577-D168A958A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D1685-25CD-46EA-A290-F79461E44E85}" type="datetimeFigureOut">
              <a:rPr lang="cs-CZ"/>
              <a:pPr>
                <a:defRPr/>
              </a:pPr>
              <a:t>30.01.2023</a:t>
            </a:fld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305BE18C-4397-41DA-AEB9-E237FE4A1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756E829F-C0BC-493A-90C5-1C47D0549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B8F45-5AFC-4C86-A3FC-FFCB0BB61B1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1025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0" i="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83B5E494-7D6C-483A-930D-3D44EE715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1A9C4-CD87-4013-8DF2-8C54F0E54827}" type="datetimeFigureOut">
              <a:rPr lang="cs-CZ"/>
              <a:pPr>
                <a:defRPr/>
              </a:pPr>
              <a:t>30.01.2023</a:t>
            </a:fld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608B7E56-9A29-4AA1-BE41-6F684943E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9147C619-676E-477B-9A89-8767BACDC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1DE06-23A6-4932-BE67-919588F1C99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9423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22078DC7-EE9D-4A4C-8586-9D38DFBDB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3A027819-6227-40AF-8DE1-8D0F66A0C9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BCF2B0-8AAB-442C-88C0-B11E0279C4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01DBC5-6831-42F5-86D9-ED2036390EFD}" type="datetimeFigureOut">
              <a:rPr lang="cs-CZ"/>
              <a:pPr>
                <a:defRPr/>
              </a:pPr>
              <a:t>30.01.2023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BC185C-3500-46E9-80BF-5D0D5959B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D8B86D-F1B2-49BF-8173-3FA5292448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C8C8C"/>
                </a:solidFill>
              </a:defRPr>
            </a:lvl1pPr>
          </a:lstStyle>
          <a:p>
            <a:pPr>
              <a:defRPr/>
            </a:pPr>
            <a:fld id="{4C613539-1F99-4247-8F56-53E955FFC72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40" r:id="rId1"/>
    <p:sldLayoutId id="2147485031" r:id="rId2"/>
    <p:sldLayoutId id="2147485041" r:id="rId3"/>
    <p:sldLayoutId id="2147485032" r:id="rId4"/>
    <p:sldLayoutId id="2147485033" r:id="rId5"/>
    <p:sldLayoutId id="2147485034" r:id="rId6"/>
    <p:sldLayoutId id="2147485035" r:id="rId7"/>
    <p:sldLayoutId id="2147485036" r:id="rId8"/>
    <p:sldLayoutId id="2147485037" r:id="rId9"/>
    <p:sldLayoutId id="2147485038" r:id="rId10"/>
    <p:sldLayoutId id="214748503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 cap="all">
          <a:solidFill>
            <a:srgbClr val="5B5B5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B5B5B"/>
          </a:solidFill>
          <a:latin typeface="Arial Narrow" panose="020B0606020202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B5B5B"/>
          </a:solidFill>
          <a:latin typeface="Arial Narrow" panose="020B0606020202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B5B5B"/>
          </a:solidFill>
          <a:latin typeface="Arial Narrow" panose="020B0606020202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B5B5B"/>
          </a:solidFill>
          <a:latin typeface="Arial Narrow" panose="020B0606020202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B5B5B"/>
          </a:solidFill>
          <a:latin typeface="Arial Narrow" panose="020B0606020202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B5B5B"/>
          </a:solidFill>
          <a:latin typeface="Arial Narrow" panose="020B0606020202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B5B5B"/>
          </a:solidFill>
          <a:latin typeface="Arial Narrow" panose="020B0606020202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B5B5B"/>
          </a:solidFill>
          <a:latin typeface="Arial Narrow" panose="020B0606020202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E1CD41E-3BEF-45C2-BDD1-4BA253884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428" y="548680"/>
            <a:ext cx="10297144" cy="3096344"/>
          </a:xfrm>
        </p:spPr>
        <p:txBody>
          <a:bodyPr>
            <a:normAutofit/>
          </a:bodyPr>
          <a:lstStyle/>
          <a:p>
            <a:br>
              <a:rPr lang="cs-CZ" sz="5000" b="1" dirty="0">
                <a:solidFill>
                  <a:srgbClr val="C00000"/>
                </a:solidFill>
              </a:rPr>
            </a:br>
            <a:r>
              <a:rPr lang="cs-CZ" sz="3600" b="1" dirty="0">
                <a:solidFill>
                  <a:srgbClr val="C00000"/>
                </a:solidFill>
              </a:rPr>
              <a:t>Výsledky dotazníkového šetření:</a:t>
            </a:r>
            <a:br>
              <a:rPr lang="cs-CZ" sz="4400" b="1" dirty="0">
                <a:solidFill>
                  <a:srgbClr val="C00000"/>
                </a:solidFill>
              </a:rPr>
            </a:br>
            <a:br>
              <a:rPr lang="cs-CZ" sz="4400" b="1" dirty="0">
                <a:solidFill>
                  <a:srgbClr val="C00000"/>
                </a:solidFill>
              </a:rPr>
            </a:br>
            <a:r>
              <a:rPr lang="cs-CZ" sz="3100" b="1" dirty="0">
                <a:solidFill>
                  <a:srgbClr val="C00000"/>
                </a:solidFill>
              </a:rPr>
              <a:t>náklady zálohového systému na PET a plechovky pohledem maloobchodu</a:t>
            </a:r>
            <a:endParaRPr lang="cs-CZ" sz="3400" b="1" dirty="0">
              <a:solidFill>
                <a:srgbClr val="C00000"/>
              </a:solidFill>
            </a:endParaRP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F97A2B5C-360F-4134-B4A7-C4442C9ED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7647" y="4196680"/>
            <a:ext cx="6336704" cy="1104528"/>
          </a:xfrm>
        </p:spPr>
        <p:txBody>
          <a:bodyPr/>
          <a:lstStyle/>
          <a:p>
            <a:r>
              <a:rPr lang="cs-CZ" sz="2800" dirty="0"/>
              <a:t>31.1. 2023</a:t>
            </a:r>
          </a:p>
        </p:txBody>
      </p:sp>
    </p:spTree>
    <p:extLst>
      <p:ext uri="{BB962C8B-B14F-4D97-AF65-F5344CB8AC3E}">
        <p14:creationId xmlns:p14="http://schemas.microsoft.com/office/powerpoint/2010/main" val="252927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6B26C-4497-94FD-CB6D-1309DC43F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Elektřina a servis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09120D-825B-B895-DDB8-7728A4C08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Spotřeba elektřiny </a:t>
            </a:r>
            <a:endParaRPr lang="cs-CZ" sz="2000" dirty="0"/>
          </a:p>
          <a:p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Automaty jsou zapojeny do elektrické sítě 24 hodin denně a 365 dní v roce.</a:t>
            </a:r>
          </a:p>
          <a:p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Celková spotřeba je závislá na počtu RVM, počtu připojených kabinetů a frekvenci výkupu.</a:t>
            </a:r>
          </a:p>
          <a:p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Kalkulace: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EasyPac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(7 kWh/den),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MultiPac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(20 kWh/den).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Servisní paušál</a:t>
            </a: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Průměrné odhadované roční náklady na servisní paušál dosahují dle odpovědí v rámci dotazníkového šetření napříč řetězci částky 70.000 Kč.</a:t>
            </a:r>
          </a:p>
          <a:p>
            <a:pPr marL="0" indent="0">
              <a:buNone/>
            </a:pP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Výjezdy technika nad rámec paušálního servisu</a:t>
            </a: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Ročně je třeba zároveň uvažovat také průměrně tři výjezdy technika do každé prodejny nad rámec servisního paušálu (8.250 Kč / výjezd). </a:t>
            </a:r>
            <a:endParaRPr lang="cs-CZ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69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C5E565-874A-DFF9-430D-4E4237CD5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Zaškolení personálu (implementace)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8B2B59-9F85-A976-3317-D4448A30D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2260847"/>
          </a:xfrm>
        </p:spPr>
        <p:txBody>
          <a:bodyPr/>
          <a:lstStyle/>
          <a:p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 implementací zálohového systému a jeho následným spolehlivým provozem je nedílně spojeno také zaškolení personálu maloobchodních prodejen</a:t>
            </a:r>
            <a:r>
              <a:rPr lang="cs-CZ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s ohledem na směnný pracovní režim.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31FC8D95-1A4D-2E3D-473B-7D007442D0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442453"/>
              </p:ext>
            </p:extLst>
          </p:nvPr>
        </p:nvGraphicFramePr>
        <p:xfrm>
          <a:off x="609600" y="3110380"/>
          <a:ext cx="10972800" cy="2550867"/>
        </p:xfrm>
        <a:graphic>
          <a:graphicData uri="http://schemas.openxmlformats.org/drawingml/2006/table">
            <a:tbl>
              <a:tblPr firstRow="1" bandRow="1">
                <a:solidFill>
                  <a:srgbClr val="151F29"/>
                </a:solidFill>
              </a:tblPr>
              <a:tblGrid>
                <a:gridCol w="3114996">
                  <a:extLst>
                    <a:ext uri="{9D8B030D-6E8A-4147-A177-3AD203B41FA5}">
                      <a16:colId xmlns:a16="http://schemas.microsoft.com/office/drawing/2014/main" val="4169604123"/>
                    </a:ext>
                  </a:extLst>
                </a:gridCol>
                <a:gridCol w="2060322">
                  <a:extLst>
                    <a:ext uri="{9D8B030D-6E8A-4147-A177-3AD203B41FA5}">
                      <a16:colId xmlns:a16="http://schemas.microsoft.com/office/drawing/2014/main" val="3587959592"/>
                    </a:ext>
                  </a:extLst>
                </a:gridCol>
                <a:gridCol w="2016249">
                  <a:extLst>
                    <a:ext uri="{9D8B030D-6E8A-4147-A177-3AD203B41FA5}">
                      <a16:colId xmlns:a16="http://schemas.microsoft.com/office/drawing/2014/main" val="3197961905"/>
                    </a:ext>
                  </a:extLst>
                </a:gridCol>
                <a:gridCol w="1895056">
                  <a:extLst>
                    <a:ext uri="{9D8B030D-6E8A-4147-A177-3AD203B41FA5}">
                      <a16:colId xmlns:a16="http://schemas.microsoft.com/office/drawing/2014/main" val="1292975420"/>
                    </a:ext>
                  </a:extLst>
                </a:gridCol>
                <a:gridCol w="1886177">
                  <a:extLst>
                    <a:ext uri="{9D8B030D-6E8A-4147-A177-3AD203B41FA5}">
                      <a16:colId xmlns:a16="http://schemas.microsoft.com/office/drawing/2014/main" val="3099525157"/>
                    </a:ext>
                  </a:extLst>
                </a:gridCol>
              </a:tblGrid>
              <a:tr h="7133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 200 m</a:t>
                      </a:r>
                      <a:r>
                        <a:rPr lang="cs-CZ" sz="1400" b="1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200-400 m</a:t>
                      </a:r>
                      <a:r>
                        <a:rPr lang="cs-CZ" sz="1400" b="1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400-2.500 m</a:t>
                      </a:r>
                      <a:r>
                        <a:rPr lang="cs-CZ" sz="1400" b="1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nad 2.500 m</a:t>
                      </a:r>
                      <a:r>
                        <a:rPr lang="cs-CZ" sz="1400" b="1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777671"/>
                  </a:ext>
                </a:extLst>
              </a:tr>
              <a:tr h="1074267"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Průměrný počet proškolených zaměstnanců na prodejnu při implementaci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458056"/>
                  </a:ext>
                </a:extLst>
              </a:tr>
              <a:tr h="763272"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Náklady 1 h školení / zaměstnanec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300 Kč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300 Kč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300 Kč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300 Kč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02322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8F33A3C3-CDA1-8F23-24F4-926580405C6C}"/>
              </a:ext>
            </a:extLst>
          </p:cNvPr>
          <p:cNvSpPr txBox="1"/>
          <p:nvPr/>
        </p:nvSpPr>
        <p:spPr>
          <a:xfrm>
            <a:off x="4799293" y="5877272"/>
            <a:ext cx="2593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/>
              <a:t>Zdroj: dotazníkové šetření SOCR</a:t>
            </a:r>
          </a:p>
        </p:txBody>
      </p:sp>
    </p:spTree>
    <p:extLst>
      <p:ext uri="{BB962C8B-B14F-4D97-AF65-F5344CB8AC3E}">
        <p14:creationId xmlns:p14="http://schemas.microsoft.com/office/powerpoint/2010/main" val="152319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53822E-C86B-0C86-F963-AF096B269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Zaškolení personálu (fluktuace)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63AFFB-3616-DC60-6132-38A6460BD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Vedle nákladů na zaškolení personálu souvisejících s implementací zálohového systému je třeba uvažovat také poměrně vysokou fluktuaci zaměstnanců maloobchodních prodejen</a:t>
            </a:r>
            <a:r>
              <a:rPr lang="cs-CZ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25-30 %).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1EC45F35-C9A9-0F28-B9D5-C8D6A39212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6311021"/>
              </p:ext>
            </p:extLst>
          </p:nvPr>
        </p:nvGraphicFramePr>
        <p:xfrm>
          <a:off x="609600" y="3212976"/>
          <a:ext cx="10972800" cy="2520279"/>
        </p:xfrm>
        <a:graphic>
          <a:graphicData uri="http://schemas.openxmlformats.org/drawingml/2006/table">
            <a:tbl>
              <a:tblPr firstRow="1" bandRow="1">
                <a:solidFill>
                  <a:srgbClr val="151F29"/>
                </a:solidFill>
              </a:tblPr>
              <a:tblGrid>
                <a:gridCol w="3114996">
                  <a:extLst>
                    <a:ext uri="{9D8B030D-6E8A-4147-A177-3AD203B41FA5}">
                      <a16:colId xmlns:a16="http://schemas.microsoft.com/office/drawing/2014/main" val="4169604123"/>
                    </a:ext>
                  </a:extLst>
                </a:gridCol>
                <a:gridCol w="2060322">
                  <a:extLst>
                    <a:ext uri="{9D8B030D-6E8A-4147-A177-3AD203B41FA5}">
                      <a16:colId xmlns:a16="http://schemas.microsoft.com/office/drawing/2014/main" val="3587959592"/>
                    </a:ext>
                  </a:extLst>
                </a:gridCol>
                <a:gridCol w="2016249">
                  <a:extLst>
                    <a:ext uri="{9D8B030D-6E8A-4147-A177-3AD203B41FA5}">
                      <a16:colId xmlns:a16="http://schemas.microsoft.com/office/drawing/2014/main" val="3197961905"/>
                    </a:ext>
                  </a:extLst>
                </a:gridCol>
                <a:gridCol w="1895056">
                  <a:extLst>
                    <a:ext uri="{9D8B030D-6E8A-4147-A177-3AD203B41FA5}">
                      <a16:colId xmlns:a16="http://schemas.microsoft.com/office/drawing/2014/main" val="1292975420"/>
                    </a:ext>
                  </a:extLst>
                </a:gridCol>
                <a:gridCol w="1886177">
                  <a:extLst>
                    <a:ext uri="{9D8B030D-6E8A-4147-A177-3AD203B41FA5}">
                      <a16:colId xmlns:a16="http://schemas.microsoft.com/office/drawing/2014/main" val="3099525157"/>
                    </a:ext>
                  </a:extLst>
                </a:gridCol>
              </a:tblGrid>
              <a:tr h="69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 200 m</a:t>
                      </a:r>
                      <a:r>
                        <a:rPr lang="cs-CZ" sz="1400" b="1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200-400 m</a:t>
                      </a:r>
                      <a:r>
                        <a:rPr lang="cs-CZ" sz="1400" b="1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400-2.500 m</a:t>
                      </a:r>
                      <a:r>
                        <a:rPr lang="cs-CZ" sz="1400" b="1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nad 2.500 m</a:t>
                      </a:r>
                      <a:r>
                        <a:rPr lang="cs-CZ" sz="1400" b="1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777671"/>
                  </a:ext>
                </a:extLst>
              </a:tr>
              <a:tr h="1075974"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Průměrný počet dodatečně zaškolených zaměstnanců na prodejnu za rok 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458056"/>
                  </a:ext>
                </a:extLst>
              </a:tr>
              <a:tr h="746578"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Náklady 1 h školení / zaměstnanec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300 Kč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300 Kč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300 Kč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300 Kč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02322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0290B12E-E256-45C5-8674-78F9C7AA12C2}"/>
              </a:ext>
            </a:extLst>
          </p:cNvPr>
          <p:cNvSpPr txBox="1"/>
          <p:nvPr/>
        </p:nvSpPr>
        <p:spPr>
          <a:xfrm>
            <a:off x="4799293" y="5972275"/>
            <a:ext cx="2593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/>
              <a:t>Zdroj: dotazníkové šetření SOCR</a:t>
            </a:r>
          </a:p>
        </p:txBody>
      </p:sp>
    </p:spTree>
    <p:extLst>
      <p:ext uri="{BB962C8B-B14F-4D97-AF65-F5344CB8AC3E}">
        <p14:creationId xmlns:p14="http://schemas.microsoft.com/office/powerpoint/2010/main" val="347047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9FC70E-CFDE-D696-5F59-66AD803B7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Personální náročnost obsluhy systému</a:t>
            </a: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F9767EA9-B600-A989-D24E-A9B87B814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Velmi významnou nákladovou položkou související s provozem zálohového systému jsou personální náklady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ištění a obsluha automatů, výměna košů, manipulace s materiálem a paletami, příprava materiálu pro svoz, řešení zákaznických problémů apod.</a:t>
            </a:r>
            <a:r>
              <a:rPr lang="cs-CZ" sz="2000" dirty="0">
                <a:effectLst/>
              </a:rPr>
              <a:t> </a:t>
            </a:r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B2F0232D-DAEF-97C9-43D9-D88220D398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473956"/>
              </p:ext>
            </p:extLst>
          </p:nvPr>
        </p:nvGraphicFramePr>
        <p:xfrm>
          <a:off x="824805" y="3444558"/>
          <a:ext cx="10542390" cy="2576730"/>
        </p:xfrm>
        <a:graphic>
          <a:graphicData uri="http://schemas.openxmlformats.org/drawingml/2006/table">
            <a:tbl>
              <a:tblPr firstRow="1" bandRow="1">
                <a:solidFill>
                  <a:srgbClr val="151F29"/>
                </a:solidFill>
              </a:tblPr>
              <a:tblGrid>
                <a:gridCol w="3169151">
                  <a:extLst>
                    <a:ext uri="{9D8B030D-6E8A-4147-A177-3AD203B41FA5}">
                      <a16:colId xmlns:a16="http://schemas.microsoft.com/office/drawing/2014/main" val="1458819465"/>
                    </a:ext>
                  </a:extLst>
                </a:gridCol>
                <a:gridCol w="1951898">
                  <a:extLst>
                    <a:ext uri="{9D8B030D-6E8A-4147-A177-3AD203B41FA5}">
                      <a16:colId xmlns:a16="http://schemas.microsoft.com/office/drawing/2014/main" val="3703698677"/>
                    </a:ext>
                  </a:extLst>
                </a:gridCol>
                <a:gridCol w="1876825">
                  <a:extLst>
                    <a:ext uri="{9D8B030D-6E8A-4147-A177-3AD203B41FA5}">
                      <a16:colId xmlns:a16="http://schemas.microsoft.com/office/drawing/2014/main" val="4013385660"/>
                    </a:ext>
                  </a:extLst>
                </a:gridCol>
                <a:gridCol w="1876825">
                  <a:extLst>
                    <a:ext uri="{9D8B030D-6E8A-4147-A177-3AD203B41FA5}">
                      <a16:colId xmlns:a16="http://schemas.microsoft.com/office/drawing/2014/main" val="759184330"/>
                    </a:ext>
                  </a:extLst>
                </a:gridCol>
                <a:gridCol w="1667691">
                  <a:extLst>
                    <a:ext uri="{9D8B030D-6E8A-4147-A177-3AD203B41FA5}">
                      <a16:colId xmlns:a16="http://schemas.microsoft.com/office/drawing/2014/main" val="2233367879"/>
                    </a:ext>
                  </a:extLst>
                </a:gridCol>
              </a:tblGrid>
              <a:tr h="7572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 200 m</a:t>
                      </a:r>
                      <a:r>
                        <a:rPr lang="cs-CZ" sz="1400" b="1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200-400 m</a:t>
                      </a:r>
                      <a:r>
                        <a:rPr lang="cs-CZ" sz="1400" b="1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400-2.500 m</a:t>
                      </a:r>
                      <a:r>
                        <a:rPr lang="cs-CZ" sz="1400" b="1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nad 2.500 m</a:t>
                      </a:r>
                      <a:r>
                        <a:rPr lang="cs-CZ" sz="1400" b="1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012992"/>
                  </a:ext>
                </a:extLst>
              </a:tr>
              <a:tr h="989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Průměrný počet pracovních hodin nezbytných k obsluze systému / den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0,5 h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1,5 h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h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h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355183"/>
                  </a:ext>
                </a:extLst>
              </a:tr>
              <a:tr h="829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Náklady / den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150 Kč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450 Kč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900 Kč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1 500 Kč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84132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E9782F70-04B4-4637-87FC-F6EA7BC4C9C4}"/>
              </a:ext>
            </a:extLst>
          </p:cNvPr>
          <p:cNvSpPr txBox="1"/>
          <p:nvPr/>
        </p:nvSpPr>
        <p:spPr>
          <a:xfrm>
            <a:off x="4799293" y="6154838"/>
            <a:ext cx="2593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/>
              <a:t>Zdroj: dotazníkové šetření SOCR</a:t>
            </a:r>
          </a:p>
        </p:txBody>
      </p:sp>
    </p:spTree>
    <p:extLst>
      <p:ext uri="{BB962C8B-B14F-4D97-AF65-F5344CB8AC3E}">
        <p14:creationId xmlns:p14="http://schemas.microsoft.com/office/powerpoint/2010/main" val="268054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FD6FD4-5EEC-E3D0-FE68-4A70D6E72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Další vybrané implementační a provozní aspekty zálohového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E7E215-9CF2-BAE9-ED8B-54C3F59F3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4824"/>
            <a:ext cx="10972800" cy="4525963"/>
          </a:xfrm>
        </p:spPr>
        <p:txBody>
          <a:bodyPr/>
          <a:lstStyle/>
          <a:p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Vykupovat by se měly pouze ty obaly, které spolehlivě projdou automatem.</a:t>
            </a:r>
          </a:p>
          <a:p>
            <a:endParaRPr lang="cs-CZ" sz="2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Zahrnutí obalů od mléčných výrobků by zvýšilo roční provozní náklady systému o </a:t>
            </a:r>
            <a:r>
              <a:rPr 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10-15 % (konzervativní odhad). </a:t>
            </a:r>
          </a:p>
          <a:p>
            <a:endParaRPr lang="cs-CZ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Zohlednění časového plánu implementace.</a:t>
            </a:r>
          </a:p>
          <a:p>
            <a:endParaRPr lang="cs-CZ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Odpisy a renovace RVM.</a:t>
            </a:r>
          </a:p>
          <a:p>
            <a:endParaRPr lang="cs-CZ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Zohlednění nákladů kapitálu.</a:t>
            </a:r>
          </a:p>
          <a:p>
            <a:endParaRPr lang="cs-CZ" sz="1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endParaRPr lang="cs-CZ" sz="1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endParaRPr lang="cs-CZ" sz="1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endParaRPr lang="cs-CZ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698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2BAD7E-BDC8-87A6-2659-6AA583DF7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Frekvence svozu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8F6EBF-E17A-8D99-2C48-06BF33058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Převládá názor, že obchodník by měl mít možnost dopravit odpadový materiál skrze vlastního či externího dopravce do svých distribučních center, odkud si jej následně operátor vyzvedne (kompenzace v rámci </a:t>
            </a:r>
            <a:r>
              <a:rPr lang="cs-CZ" sz="2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handling-fees</a:t>
            </a: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lvl="1"/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Jednotkové náklady na svoz, uskladnění a manipulaci lze odhadnout ve výši 185 Kč / EP.</a:t>
            </a: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/>
          </a:p>
          <a:p>
            <a:r>
              <a:rPr lang="cs-CZ" sz="2400" b="1" dirty="0">
                <a:cs typeface="Times New Roman" panose="02020603050405020304" pitchFamily="18" charset="0"/>
              </a:rPr>
              <a:t>Někteří obchodníci upřednostňují, aby svoz odpadového materiálu zajistil operátor v plném rozsahu.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 takovém případě je preferovaná flexibilita svozu s přihlédnutím na sezónnost.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Svoz do 24-48 hod. od zavolání / pravidelná 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frekvence / 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propojení se systémy </a:t>
            </a:r>
            <a:r>
              <a:rPr lang="cs-CZ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lahvomatu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" indent="0">
              <a:buNone/>
            </a:pPr>
            <a:endParaRPr lang="cs-CZ" sz="20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36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036349-F006-D9D3-345D-02DC15BCC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Vlastnictví obalového materiálu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DC6B8F-5B7E-E077-E35A-3606A37C6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92765"/>
            <a:ext cx="10972800" cy="4525963"/>
          </a:xfrm>
        </p:spPr>
        <p:txBody>
          <a:bodyPr/>
          <a:lstStyle/>
          <a:p>
            <a:pPr marL="0" indent="0"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r>
              <a:rPr lang="cs-CZ" sz="2400" b="1" dirty="0">
                <a:cs typeface="Times New Roman" panose="02020603050405020304" pitchFamily="18" charset="0"/>
              </a:rPr>
              <a:t>Nejčastější preferovanou variantou je vlastnictví materiálu správcem systému (operátorem).</a:t>
            </a:r>
          </a:p>
          <a:p>
            <a:pPr marL="0" indent="0"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r>
              <a:rPr lang="cs-CZ" sz="2400" b="1" dirty="0">
                <a:cs typeface="Times New Roman" panose="02020603050405020304" pitchFamily="18" charset="0"/>
              </a:rPr>
              <a:t>Obchodníci nicméně potřebují zajistit materiál pro výrobu vlastních privátních značek.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sz="2400" dirty="0">
                <a:cs typeface="Times New Roman" panose="02020603050405020304" pitchFamily="18" charset="0"/>
              </a:rPr>
              <a:t>Zajištění přednostního práva na nakládání s materiálem, který obchodníci (výrobci) uvedly na trh.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sz="2400" dirty="0">
                <a:cs typeface="Times New Roman" panose="02020603050405020304" pitchFamily="18" charset="0"/>
              </a:rPr>
              <a:t>Alternativně zajištění předkupního práva na materiál, který obchodníci (výrobci) uvedly na trh.</a:t>
            </a:r>
          </a:p>
          <a:p>
            <a:pPr marL="457200"/>
            <a:endParaRPr lang="cs-CZ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77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279472-FE70-63A2-EF8C-D5D825496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+mj-lt"/>
              </a:rPr>
              <a:t>Výše zálohy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7B0498-8A4B-4DAC-4BE5-DE94CA84C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Záloha by měla by být stanovena v jednotné výši pro všechny typy obalů.</a:t>
            </a:r>
            <a:endParaRPr lang="cs-CZ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Musí na spotřebitele působit motivačně (3-5 Kč / obal).</a:t>
            </a:r>
          </a:p>
          <a:p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Ideálně by měla být výše zálohy stanovena na dlouhou dobu dopředu.</a:t>
            </a:r>
          </a:p>
          <a:p>
            <a:pPr marL="457200" lvl="1" indent="0">
              <a:buNone/>
              <a:tabLst>
                <a:tab pos="914400" algn="l"/>
              </a:tabLst>
            </a:pP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b="1" dirty="0">
                <a:cs typeface="Times New Roman" panose="02020603050405020304" pitchFamily="18" charset="0"/>
              </a:rPr>
              <a:t>Případné změny výše zálohy by generovaly řadu problémů:</a:t>
            </a:r>
          </a:p>
          <a:p>
            <a:r>
              <a:rPr lang="cs-CZ" sz="2400" dirty="0">
                <a:cs typeface="Times New Roman" panose="02020603050405020304" pitchFamily="18" charset="0"/>
              </a:rPr>
              <a:t>Zmatečné pro zákazníky</a:t>
            </a:r>
          </a:p>
          <a:p>
            <a:r>
              <a:rPr lang="cs-CZ" sz="2400" dirty="0">
                <a:cs typeface="Times New Roman" panose="02020603050405020304" pitchFamily="18" charset="0"/>
              </a:rPr>
              <a:t>Systémově složitá změna</a:t>
            </a:r>
          </a:p>
          <a:p>
            <a:r>
              <a:rPr lang="cs-CZ" sz="2400" dirty="0">
                <a:cs typeface="Times New Roman" panose="02020603050405020304" pitchFamily="18" charset="0"/>
              </a:rPr>
              <a:t>Negativní saldo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8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09547-B683-6A6F-6780-E1701A9A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/>
              <a:t>Handling-fees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3362A9-4529-B4A6-CBD0-98A066568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err="1"/>
              <a:t>Handling-fees</a:t>
            </a:r>
            <a:r>
              <a:rPr lang="cs-CZ" sz="2400" b="1" dirty="0"/>
              <a:t> musejí kompenzovat veškeré investiční a provozní náklady včetně re-investic do zálohového systému. Jejich výše musí zároveň zohlednit délku odpisů investičních nákladů.</a:t>
            </a:r>
          </a:p>
          <a:p>
            <a:r>
              <a:rPr lang="cs-CZ" sz="2400" b="1" dirty="0"/>
              <a:t>Obchodníci se shodují na tom, že </a:t>
            </a:r>
            <a:r>
              <a:rPr lang="cs-CZ" sz="2400" b="1" u="sng" dirty="0"/>
              <a:t>výše </a:t>
            </a:r>
            <a:r>
              <a:rPr lang="cs-CZ" sz="2400" b="1" u="sng" dirty="0" err="1"/>
              <a:t>handling-fees</a:t>
            </a:r>
            <a:r>
              <a:rPr lang="cs-CZ" sz="2400" b="1" u="sng" dirty="0"/>
              <a:t> by se neměla </a:t>
            </a:r>
            <a:r>
              <a:rPr lang="cs-CZ" sz="2400" b="1" dirty="0"/>
              <a:t>lišit v závislosti na typu a objemu obalu.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Náklady související s výkupem jsou jen nepatrně rozdílné a systém by se tím komplikoval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000" dirty="0">
              <a:cs typeface="Times New Roman" panose="02020603050405020304" pitchFamily="18" charset="0"/>
            </a:endParaRPr>
          </a:p>
          <a:p>
            <a:r>
              <a:rPr lang="cs-CZ" sz="2400" dirty="0"/>
              <a:t>K rozlišení výše </a:t>
            </a:r>
            <a:r>
              <a:rPr lang="cs-CZ" sz="2400" dirty="0" err="1"/>
              <a:t>handling-fees</a:t>
            </a:r>
            <a:r>
              <a:rPr lang="cs-CZ" sz="2400" dirty="0"/>
              <a:t> by mělo dojít v závislosti na:</a:t>
            </a:r>
          </a:p>
          <a:p>
            <a:pPr marL="914400" lvl="1" indent="-514350">
              <a:buAutoNum type="alphaLcParenR"/>
            </a:pPr>
            <a:r>
              <a:rPr lang="cs-CZ" sz="2000" b="1" dirty="0"/>
              <a:t>Způsobu výkupu obalů </a:t>
            </a:r>
            <a:r>
              <a:rPr lang="cs-CZ" sz="2000" dirty="0"/>
              <a:t>(manuální či automatizovaný výkup)</a:t>
            </a:r>
          </a:p>
          <a:p>
            <a:pPr marL="914400" lvl="1" indent="-514350">
              <a:buAutoNum type="alphaLcParenR"/>
            </a:pPr>
            <a:r>
              <a:rPr lang="cs-CZ" sz="2000" b="1" dirty="0"/>
              <a:t>Zapojení vlastní reverzní logistiky </a:t>
            </a:r>
            <a:r>
              <a:rPr lang="cs-CZ" sz="2000" dirty="0"/>
              <a:t>(výkup bez reverzní logistiky či výkup s reverzní logistikou)</a:t>
            </a:r>
            <a:endParaRPr lang="cs-CZ" sz="24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r>
              <a:rPr lang="cs-CZ" sz="2000" b="1" dirty="0">
                <a:solidFill>
                  <a:srgbClr val="C00000"/>
                </a:solidFill>
              </a:rPr>
              <a:t>Zároveň je žádoucí stanovenou výši </a:t>
            </a:r>
            <a:r>
              <a:rPr lang="cs-CZ" sz="2000" b="1" dirty="0" err="1">
                <a:solidFill>
                  <a:srgbClr val="C00000"/>
                </a:solidFill>
              </a:rPr>
              <a:t>handling-fees</a:t>
            </a:r>
            <a:r>
              <a:rPr lang="cs-CZ" sz="2000" b="1" dirty="0">
                <a:solidFill>
                  <a:srgbClr val="C00000"/>
                </a:solidFill>
              </a:rPr>
              <a:t> pravidelně revidovat a každoročně valorizovat - např. indexace dle míry inflace v rámci nařízení vlády či podzákonného předpisu (transparentní kalkulace i podmínky, za kterých ke změně HF dochází).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8092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426EAA-CEE3-76AC-BB19-B9A616E98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relevantní nákladové položky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DC522E-5661-9426-619B-4FD14C706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Investiční náklady (implementace zálohového systému)</a:t>
            </a:r>
            <a:endParaRPr lang="cs-CZ" sz="2000" dirty="0"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Nákup RVM a čteček</a:t>
            </a:r>
          </a:p>
          <a:p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Náklady na přestavbu, re-organizaci skladovacích prostor a technické úpravy (projektová dokumentace, přestavba, nákup doplňkového vybavení, kamerové systémy, konfigurace IT systémů)</a:t>
            </a:r>
          </a:p>
          <a:p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Zaškolení personálu (implementace)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Marketingové náklady (komunikace se zákazníkem, polepy)</a:t>
            </a:r>
          </a:p>
          <a:p>
            <a:pPr marL="0" indent="0">
              <a:buNone/>
            </a:pPr>
            <a:endParaRPr lang="cs-CZ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Provozní náklady</a:t>
            </a:r>
            <a:endParaRPr lang="cs-CZ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Energie</a:t>
            </a:r>
          </a:p>
          <a:p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Servis zařízení (servisní paušál + mimořádný servis)</a:t>
            </a:r>
          </a:p>
          <a:p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Personální náklady spojené s obsluhou systému (úklid, režie, manipulace, příprava pro svoz, asistence při poruchách)</a:t>
            </a:r>
          </a:p>
          <a:p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Zaškolení personálu (fluktuace)</a:t>
            </a:r>
          </a:p>
          <a:p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Logistika (doprava odpadovéh</a:t>
            </a:r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o materiálu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zábor plochy v logistických centrech, manipulace)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80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B3CA24-D864-9BB8-CD01-B9EFB661B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ÚVOD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8ED63C-400E-D138-0999-B812D9ECF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80728"/>
            <a:ext cx="10972800" cy="4525963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Připravovaná úprava </a:t>
            </a:r>
            <a:r>
              <a:rPr lang="cs-CZ" sz="1800" dirty="0">
                <a:cs typeface="Times New Roman" panose="02020603050405020304" pitchFamily="18" charset="0"/>
              </a:rPr>
              <a:t>evropského </a:t>
            </a:r>
            <a:r>
              <a:rPr lang="cs-CZ" sz="1800" b="1" dirty="0">
                <a:cs typeface="Times New Roman" panose="02020603050405020304" pitchFamily="18" charset="0"/>
              </a:rPr>
              <a:t>Nařízení o obalech a obalovém odpadu </a:t>
            </a:r>
            <a:r>
              <a:rPr lang="cs-CZ" sz="1800" dirty="0">
                <a:cs typeface="Times New Roman" panose="02020603050405020304" pitchFamily="18" charset="0"/>
              </a:rPr>
              <a:t>zavádí povinnost pro členské státy EU zavést zálohový systém na PET lahve a plechovky v případě, že nebude do roku 2026 dosaženo 90 % míry zpětného sběru nápojových obalů.</a:t>
            </a:r>
          </a:p>
          <a:p>
            <a:pPr algn="just">
              <a:lnSpc>
                <a:spcPct val="115000"/>
              </a:lnSpc>
            </a:pPr>
            <a:endParaRPr lang="cs-CZ" sz="1800" dirty="0"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cs-CZ" sz="1800" b="1" dirty="0">
                <a:cs typeface="Times New Roman" panose="02020603050405020304" pitchFamily="18" charset="0"/>
              </a:rPr>
              <a:t>Dosavadní slovenská zkušenost ukazuje, že nedostatečná analýza nákladů předcházející implementaci zálohového systému vede k neefektivitě a řadě negativních dopadů na maloobchodní řetězce.</a:t>
            </a:r>
          </a:p>
          <a:p>
            <a:pPr algn="just">
              <a:lnSpc>
                <a:spcPct val="115000"/>
              </a:lnSpc>
            </a:pPr>
            <a:endParaRPr lang="cs-CZ" sz="1800" dirty="0"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cs-CZ" sz="1800" dirty="0">
                <a:cs typeface="Times New Roman" panose="02020603050405020304" pitchFamily="18" charset="0"/>
              </a:rPr>
              <a:t>Před závazným rozhodnutím o přijetí příslušné legislativy, považujeme za naprosto stěžejní v první řadě </a:t>
            </a:r>
            <a:r>
              <a:rPr lang="cs-CZ" sz="1800" b="1" dirty="0">
                <a:cs typeface="Times New Roman" panose="02020603050405020304" pitchFamily="18" charset="0"/>
              </a:rPr>
              <a:t>důkladně</a:t>
            </a:r>
            <a:r>
              <a:rPr lang="cs-CZ" sz="1800" dirty="0">
                <a:cs typeface="Times New Roman" panose="02020603050405020304" pitchFamily="18" charset="0"/>
              </a:rPr>
              <a:t> </a:t>
            </a:r>
            <a:r>
              <a:rPr lang="cs-CZ" sz="1800" b="1" dirty="0">
                <a:cs typeface="Times New Roman" panose="02020603050405020304" pitchFamily="18" charset="0"/>
              </a:rPr>
              <a:t>kvantifikovat veškeré související náklady pro jednotlivé aktéry, stanovit vhodný časový rámec a způsob </a:t>
            </a:r>
            <a:r>
              <a:rPr lang="cs-CZ" sz="1800" b="1" dirty="0" err="1">
                <a:cs typeface="Times New Roman" panose="02020603050405020304" pitchFamily="18" charset="0"/>
              </a:rPr>
              <a:t>governance</a:t>
            </a:r>
            <a:r>
              <a:rPr lang="cs-CZ" sz="1800" b="1" dirty="0"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cs-CZ" sz="1800" b="1" dirty="0"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cs-CZ" sz="1800" b="1" dirty="0">
                <a:cs typeface="Times New Roman" panose="02020603050405020304" pitchFamily="18" charset="0"/>
              </a:rPr>
              <a:t>Vedení SOCR proto provedlo anonymizovaný průzkum mezi svými členy ze sekce maloobchodu, jehož cílem není normativně rozhodnout o správnosti systému, ale naopak objektivně kvantifikovat veškeré relevantní nákladové položky a identifikovat případná rizika.</a:t>
            </a:r>
            <a:endParaRPr lang="cs-CZ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95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98378547-7E02-3CA1-B701-B3AD7E8A72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587745"/>
              </p:ext>
            </p:extLst>
          </p:nvPr>
        </p:nvGraphicFramePr>
        <p:xfrm>
          <a:off x="609600" y="3890963"/>
          <a:ext cx="10972800" cy="2235196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3565230029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3015379576"/>
                    </a:ext>
                  </a:extLst>
                </a:gridCol>
              </a:tblGrid>
              <a:tr h="390802">
                <a:tc gridSpan="2"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effectLst/>
                        </a:rPr>
                        <a:t>Obaly na trhu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012" marR="8301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612758"/>
                  </a:ext>
                </a:extLst>
              </a:tr>
              <a:tr h="30739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Počet obalů na trhu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012" marR="8301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2 532 000 000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012" marR="83012" marT="0" marB="0" anchor="ctr"/>
                </a:tc>
                <a:extLst>
                  <a:ext uri="{0D108BD9-81ED-4DB2-BD59-A6C34878D82A}">
                    <a16:rowId xmlns:a16="http://schemas.microsoft.com/office/drawing/2014/main" val="2327658586"/>
                  </a:ext>
                </a:extLst>
              </a:tr>
              <a:tr h="307399"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Míra sběru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012" marR="8301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90 %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012" marR="83012" marT="0" marB="0" anchor="ctr"/>
                </a:tc>
                <a:extLst>
                  <a:ext uri="{0D108BD9-81ED-4DB2-BD59-A6C34878D82A}">
                    <a16:rowId xmlns:a16="http://schemas.microsoft.com/office/drawing/2014/main" val="4285592228"/>
                  </a:ext>
                </a:extLst>
              </a:tr>
              <a:tr h="307399"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Počet vybraných obalů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012" marR="8301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2 278 800 000 ks.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012" marR="83012" marT="0" marB="0" anchor="ctr"/>
                </a:tc>
                <a:extLst>
                  <a:ext uri="{0D108BD9-81ED-4DB2-BD59-A6C34878D82A}">
                    <a16:rowId xmlns:a16="http://schemas.microsoft.com/office/drawing/2014/main" val="2153693154"/>
                  </a:ext>
                </a:extLst>
              </a:tr>
              <a:tr h="307399"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012" marR="8301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012" marR="83012" marT="0" marB="0" anchor="ctr"/>
                </a:tc>
                <a:extLst>
                  <a:ext uri="{0D108BD9-81ED-4DB2-BD59-A6C34878D82A}">
                    <a16:rowId xmlns:a16="http://schemas.microsoft.com/office/drawing/2014/main" val="553319633"/>
                  </a:ext>
                </a:extLst>
              </a:tr>
              <a:tr h="307399"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Vybráno skrze automatický sběr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012" marR="8301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1 914 192 000 ks. (84 %)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012" marR="83012" marT="0" marB="0" anchor="ctr"/>
                </a:tc>
                <a:extLst>
                  <a:ext uri="{0D108BD9-81ED-4DB2-BD59-A6C34878D82A}">
                    <a16:rowId xmlns:a16="http://schemas.microsoft.com/office/drawing/2014/main" val="475204163"/>
                  </a:ext>
                </a:extLst>
              </a:tr>
              <a:tr h="307399"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Vybráno skrze manuální sběr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012" marR="8301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364 608 000 ks. (16 %)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012" marR="83012" marT="0" marB="0" anchor="ctr"/>
                </a:tc>
                <a:extLst>
                  <a:ext uri="{0D108BD9-81ED-4DB2-BD59-A6C34878D82A}">
                    <a16:rowId xmlns:a16="http://schemas.microsoft.com/office/drawing/2014/main" val="3618675048"/>
                  </a:ext>
                </a:extLst>
              </a:tr>
            </a:tbl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276AC3D0-325A-C278-994A-E68556610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700" dirty="0"/>
              <a:t>Předpokládané zapojení prodejen a počet obalů na trhu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5DAF6BF-8130-A670-1CD7-C235D5C778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39595"/>
              </p:ext>
            </p:extLst>
          </p:nvPr>
        </p:nvGraphicFramePr>
        <p:xfrm>
          <a:off x="609600" y="1600200"/>
          <a:ext cx="10972800" cy="22352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566630">
                  <a:extLst>
                    <a:ext uri="{9D8B030D-6E8A-4147-A177-3AD203B41FA5}">
                      <a16:colId xmlns:a16="http://schemas.microsoft.com/office/drawing/2014/main" val="10706303"/>
                    </a:ext>
                  </a:extLst>
                </a:gridCol>
                <a:gridCol w="1567695">
                  <a:extLst>
                    <a:ext uri="{9D8B030D-6E8A-4147-A177-3AD203B41FA5}">
                      <a16:colId xmlns:a16="http://schemas.microsoft.com/office/drawing/2014/main" val="3798266698"/>
                    </a:ext>
                  </a:extLst>
                </a:gridCol>
                <a:gridCol w="1567695">
                  <a:extLst>
                    <a:ext uri="{9D8B030D-6E8A-4147-A177-3AD203B41FA5}">
                      <a16:colId xmlns:a16="http://schemas.microsoft.com/office/drawing/2014/main" val="1848725735"/>
                    </a:ext>
                  </a:extLst>
                </a:gridCol>
                <a:gridCol w="1567695">
                  <a:extLst>
                    <a:ext uri="{9D8B030D-6E8A-4147-A177-3AD203B41FA5}">
                      <a16:colId xmlns:a16="http://schemas.microsoft.com/office/drawing/2014/main" val="895559445"/>
                    </a:ext>
                  </a:extLst>
                </a:gridCol>
                <a:gridCol w="1567695">
                  <a:extLst>
                    <a:ext uri="{9D8B030D-6E8A-4147-A177-3AD203B41FA5}">
                      <a16:colId xmlns:a16="http://schemas.microsoft.com/office/drawing/2014/main" val="2707962504"/>
                    </a:ext>
                  </a:extLst>
                </a:gridCol>
                <a:gridCol w="1567695">
                  <a:extLst>
                    <a:ext uri="{9D8B030D-6E8A-4147-A177-3AD203B41FA5}">
                      <a16:colId xmlns:a16="http://schemas.microsoft.com/office/drawing/2014/main" val="1111942855"/>
                    </a:ext>
                  </a:extLst>
                </a:gridCol>
                <a:gridCol w="1567695">
                  <a:extLst>
                    <a:ext uri="{9D8B030D-6E8A-4147-A177-3AD203B41FA5}">
                      <a16:colId xmlns:a16="http://schemas.microsoft.com/office/drawing/2014/main" val="2756719689"/>
                    </a:ext>
                  </a:extLst>
                </a:gridCol>
              </a:tblGrid>
              <a:tr h="333248">
                <a:tc rowSpan="2"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Zapojení prodejen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224041"/>
                  </a:ext>
                </a:extLst>
              </a:tr>
              <a:tr h="2621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effectLst/>
                        </a:rPr>
                        <a:t>&lt; 50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effectLst/>
                        </a:rPr>
                        <a:t>50-100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effectLst/>
                        </a:rPr>
                        <a:t>100-200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effectLst/>
                        </a:rPr>
                        <a:t>200-400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effectLst/>
                        </a:rPr>
                        <a:t>400-2.500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effectLst/>
                        </a:rPr>
                        <a:t>&gt; 2.500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extLst>
                  <a:ext uri="{0D108BD9-81ED-4DB2-BD59-A6C34878D82A}">
                    <a16:rowId xmlns:a16="http://schemas.microsoft.com/office/drawing/2014/main" val="1127123950"/>
                  </a:ext>
                </a:extLst>
              </a:tr>
              <a:tr h="688848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Celkem obchodů v kategorii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5 464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4 591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1 792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508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1 351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334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extLst>
                  <a:ext uri="{0D108BD9-81ED-4DB2-BD59-A6C34878D82A}">
                    <a16:rowId xmlns:a16="http://schemas.microsoft.com/office/drawing/2014/main" val="3337077266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Zapojeno - Manuál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4 644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4 178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1 075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extLst>
                  <a:ext uri="{0D108BD9-81ED-4DB2-BD59-A6C34878D82A}">
                    <a16:rowId xmlns:a16="http://schemas.microsoft.com/office/drawing/2014/main" val="2364298215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Zapojeno - Automat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413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717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508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1 351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334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6" marR="63926" marT="0" marB="0" anchor="ctr"/>
                </a:tc>
                <a:extLst>
                  <a:ext uri="{0D108BD9-81ED-4DB2-BD59-A6C34878D82A}">
                    <a16:rowId xmlns:a16="http://schemas.microsoft.com/office/drawing/2014/main" val="1484133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7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0A527588-91B6-FE0B-CEDC-5B387F2B84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571119"/>
              </p:ext>
            </p:extLst>
          </p:nvPr>
        </p:nvGraphicFramePr>
        <p:xfrm>
          <a:off x="609600" y="3890963"/>
          <a:ext cx="10972800" cy="2263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837458241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4020506185"/>
                    </a:ext>
                  </a:extLst>
                </a:gridCol>
              </a:tblGrid>
              <a:tr h="343554"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Provozní náklady (automat)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843256"/>
                  </a:ext>
                </a:extLst>
              </a:tr>
              <a:tr h="27023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Personální náklady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755 639 175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 anchor="ctr"/>
                </a:tc>
                <a:extLst>
                  <a:ext uri="{0D108BD9-81ED-4DB2-BD59-A6C34878D82A}">
                    <a16:rowId xmlns:a16="http://schemas.microsoft.com/office/drawing/2014/main" val="1480663483"/>
                  </a:ext>
                </a:extLst>
              </a:tr>
              <a:tr h="27023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Zaškolení personálu (fluktuace)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</a:rPr>
                        <a:t>3 133 437 Kč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 anchor="ctr"/>
                </a:tc>
                <a:extLst>
                  <a:ext uri="{0D108BD9-81ED-4DB2-BD59-A6C34878D82A}">
                    <a16:rowId xmlns:a16="http://schemas.microsoft.com/office/drawing/2014/main" val="887495220"/>
                  </a:ext>
                </a:extLst>
              </a:tr>
              <a:tr h="27023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Elektřina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95 364 139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 anchor="ctr"/>
                </a:tc>
                <a:extLst>
                  <a:ext uri="{0D108BD9-81ED-4DB2-BD59-A6C34878D82A}">
                    <a16:rowId xmlns:a16="http://schemas.microsoft.com/office/drawing/2014/main" val="4124123029"/>
                  </a:ext>
                </a:extLst>
              </a:tr>
              <a:tr h="27023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Servisní paušál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151 550 000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 anchor="ctr"/>
                </a:tc>
                <a:extLst>
                  <a:ext uri="{0D108BD9-81ED-4DB2-BD59-A6C34878D82A}">
                    <a16:rowId xmlns:a16="http://schemas.microsoft.com/office/drawing/2014/main" val="280225040"/>
                  </a:ext>
                </a:extLst>
              </a:tr>
              <a:tr h="27023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Výjezdy technika nad rámec paušálu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55 217 250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 anchor="ctr"/>
                </a:tc>
                <a:extLst>
                  <a:ext uri="{0D108BD9-81ED-4DB2-BD59-A6C34878D82A}">
                    <a16:rowId xmlns:a16="http://schemas.microsoft.com/office/drawing/2014/main" val="1487779755"/>
                  </a:ext>
                </a:extLst>
              </a:tr>
              <a:tr h="27023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 anchor="ctr"/>
                </a:tc>
                <a:extLst>
                  <a:ext uri="{0D108BD9-81ED-4DB2-BD59-A6C34878D82A}">
                    <a16:rowId xmlns:a16="http://schemas.microsoft.com/office/drawing/2014/main" val="614692275"/>
                  </a:ext>
                </a:extLst>
              </a:tr>
              <a:tr h="270235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</a:rPr>
                        <a:t>CELKEM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1 060 904 002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51879933"/>
                  </a:ext>
                </a:extLst>
              </a:tr>
            </a:tbl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9C396AAD-C138-C4E4-7B3C-D05A7884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700" dirty="0"/>
              <a:t>Odhad celkových implementačních a provozních nákladů </a:t>
            </a:r>
            <a:r>
              <a:rPr lang="cs-CZ" sz="3700" u="sng" dirty="0"/>
              <a:t>automatizovaného</a:t>
            </a:r>
            <a:r>
              <a:rPr lang="cs-CZ" sz="3700" dirty="0"/>
              <a:t> sběru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2F6E599-FE61-F60A-D272-A3D78A5FF3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437520"/>
              </p:ext>
            </p:extLst>
          </p:nvPr>
        </p:nvGraphicFramePr>
        <p:xfrm>
          <a:off x="609600" y="1600200"/>
          <a:ext cx="10972800" cy="2263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838700738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622852978"/>
                    </a:ext>
                  </a:extLst>
                </a:gridCol>
              </a:tblGrid>
              <a:tr h="343554"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Investiční náklady (automat)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532023"/>
                  </a:ext>
                </a:extLst>
              </a:tr>
              <a:tr h="27023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Stavební úpravy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</a:rPr>
                        <a:t>1 454 718 575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 anchor="ctr"/>
                </a:tc>
                <a:extLst>
                  <a:ext uri="{0D108BD9-81ED-4DB2-BD59-A6C34878D82A}">
                    <a16:rowId xmlns:a16="http://schemas.microsoft.com/office/drawing/2014/main" val="286803741"/>
                  </a:ext>
                </a:extLst>
              </a:tr>
              <a:tr h="27023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RVM + čtečky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</a:rPr>
                        <a:t>3 493 912 714 Kč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 anchor="ctr"/>
                </a:tc>
                <a:extLst>
                  <a:ext uri="{0D108BD9-81ED-4DB2-BD59-A6C34878D82A}">
                    <a16:rowId xmlns:a16="http://schemas.microsoft.com/office/drawing/2014/main" val="2423636402"/>
                  </a:ext>
                </a:extLst>
              </a:tr>
              <a:tr h="27023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Zaškolení personálu (implementace)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</a:rPr>
                        <a:t>8 908 914 Kč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 anchor="ctr"/>
                </a:tc>
                <a:extLst>
                  <a:ext uri="{0D108BD9-81ED-4DB2-BD59-A6C34878D82A}">
                    <a16:rowId xmlns:a16="http://schemas.microsoft.com/office/drawing/2014/main" val="4241955650"/>
                  </a:ext>
                </a:extLst>
              </a:tr>
              <a:tr h="27023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Marketing a edukace spotřebitele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94 360 000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 anchor="ctr"/>
                </a:tc>
                <a:extLst>
                  <a:ext uri="{0D108BD9-81ED-4DB2-BD59-A6C34878D82A}">
                    <a16:rowId xmlns:a16="http://schemas.microsoft.com/office/drawing/2014/main" val="1581562582"/>
                  </a:ext>
                </a:extLst>
              </a:tr>
              <a:tr h="27023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Změny v IT systémech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12 000 000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 anchor="ctr"/>
                </a:tc>
                <a:extLst>
                  <a:ext uri="{0D108BD9-81ED-4DB2-BD59-A6C34878D82A}">
                    <a16:rowId xmlns:a16="http://schemas.microsoft.com/office/drawing/2014/main" val="2061133394"/>
                  </a:ext>
                </a:extLst>
              </a:tr>
              <a:tr h="270235"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 anchor="ctr"/>
                </a:tc>
                <a:extLst>
                  <a:ext uri="{0D108BD9-81ED-4DB2-BD59-A6C34878D82A}">
                    <a16:rowId xmlns:a16="http://schemas.microsoft.com/office/drawing/2014/main" val="1132351120"/>
                  </a:ext>
                </a:extLst>
              </a:tr>
              <a:tr h="270235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</a:rPr>
                        <a:t>CELKEM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</a:rPr>
                        <a:t>5 063 900 203 Kč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68" marR="94268" marT="0" marB="0" anchor="ctr"/>
                </a:tc>
                <a:extLst>
                  <a:ext uri="{0D108BD9-81ED-4DB2-BD59-A6C34878D82A}">
                    <a16:rowId xmlns:a16="http://schemas.microsoft.com/office/drawing/2014/main" val="2873896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03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30DACC7F-C1D2-D0E6-4F1A-D46411651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355779"/>
              </p:ext>
            </p:extLst>
          </p:nvPr>
        </p:nvGraphicFramePr>
        <p:xfrm>
          <a:off x="609600" y="3898900"/>
          <a:ext cx="10972800" cy="2227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1277496245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3053996965"/>
                    </a:ext>
                  </a:extLst>
                </a:gridCol>
              </a:tblGrid>
              <a:tr h="53716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500">
                          <a:effectLst/>
                        </a:rPr>
                        <a:t>Provozní náklady (manuál)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1" marR="124901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357721"/>
                  </a:ext>
                </a:extLst>
              </a:tr>
              <a:tr h="422524">
                <a:tc>
                  <a:txBody>
                    <a:bodyPr/>
                    <a:lstStyle/>
                    <a:p>
                      <a:pPr algn="ctr"/>
                      <a:r>
                        <a:rPr lang="cs-CZ" sz="1900">
                          <a:effectLst/>
                        </a:rPr>
                        <a:t>Personální náklady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1" marR="12490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>
                          <a:effectLst/>
                        </a:rPr>
                        <a:t>299 513 111 Kč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1" marR="124901" marT="0" marB="0" anchor="ctr"/>
                </a:tc>
                <a:extLst>
                  <a:ext uri="{0D108BD9-81ED-4DB2-BD59-A6C34878D82A}">
                    <a16:rowId xmlns:a16="http://schemas.microsoft.com/office/drawing/2014/main" val="4034251752"/>
                  </a:ext>
                </a:extLst>
              </a:tr>
              <a:tr h="422524">
                <a:tc>
                  <a:txBody>
                    <a:bodyPr/>
                    <a:lstStyle/>
                    <a:p>
                      <a:pPr algn="ctr"/>
                      <a:r>
                        <a:rPr lang="cs-CZ" sz="1900">
                          <a:effectLst/>
                        </a:rPr>
                        <a:t>Zaškolení personálu (fluktuace)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1" marR="12490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>
                          <a:effectLst/>
                        </a:rPr>
                        <a:t>2 969 223 Kč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1" marR="124901" marT="0" marB="0" anchor="ctr"/>
                </a:tc>
                <a:extLst>
                  <a:ext uri="{0D108BD9-81ED-4DB2-BD59-A6C34878D82A}">
                    <a16:rowId xmlns:a16="http://schemas.microsoft.com/office/drawing/2014/main" val="3693372120"/>
                  </a:ext>
                </a:extLst>
              </a:tr>
              <a:tr h="422524">
                <a:tc>
                  <a:txBody>
                    <a:bodyPr/>
                    <a:lstStyle/>
                    <a:p>
                      <a:pPr algn="ctr"/>
                      <a:r>
                        <a:rPr lang="cs-CZ" sz="1900">
                          <a:effectLst/>
                        </a:rPr>
                        <a:t> 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1" marR="12490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effectLst/>
                        </a:rPr>
                        <a:t> 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1" marR="124901" marT="0" marB="0" anchor="ctr"/>
                </a:tc>
                <a:extLst>
                  <a:ext uri="{0D108BD9-81ED-4DB2-BD59-A6C34878D82A}">
                    <a16:rowId xmlns:a16="http://schemas.microsoft.com/office/drawing/2014/main" val="1988288412"/>
                  </a:ext>
                </a:extLst>
              </a:tr>
              <a:tr h="422524">
                <a:tc>
                  <a:txBody>
                    <a:bodyPr/>
                    <a:lstStyle/>
                    <a:p>
                      <a:pPr algn="ctr"/>
                      <a:r>
                        <a:rPr lang="cs-CZ" sz="1900" b="1" dirty="0">
                          <a:solidFill>
                            <a:srgbClr val="C00000"/>
                          </a:solidFill>
                          <a:effectLst/>
                        </a:rPr>
                        <a:t>CELKEM</a:t>
                      </a:r>
                      <a:endParaRPr lang="cs-CZ" sz="2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1" marR="12490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b="1" dirty="0">
                          <a:solidFill>
                            <a:srgbClr val="C00000"/>
                          </a:solidFill>
                          <a:effectLst/>
                        </a:rPr>
                        <a:t>302 482 334 Kč</a:t>
                      </a:r>
                      <a:endParaRPr lang="cs-CZ" sz="2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1" marR="124901" marT="0" marB="0" anchor="ctr"/>
                </a:tc>
                <a:extLst>
                  <a:ext uri="{0D108BD9-81ED-4DB2-BD59-A6C34878D82A}">
                    <a16:rowId xmlns:a16="http://schemas.microsoft.com/office/drawing/2014/main" val="1876331612"/>
                  </a:ext>
                </a:extLst>
              </a:tr>
            </a:tbl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9C396AAD-C138-C4E4-7B3C-D05A7884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700" dirty="0"/>
              <a:t>Odhad celkových implementačních a provozních nákladů </a:t>
            </a:r>
            <a:r>
              <a:rPr lang="cs-CZ" sz="3700" u="sng" dirty="0"/>
              <a:t>manuálního</a:t>
            </a:r>
            <a:r>
              <a:rPr lang="cs-CZ" sz="3700" dirty="0"/>
              <a:t> sběru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E10A998-7E7B-568C-E6E1-39135FDCAB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935766"/>
              </p:ext>
            </p:extLst>
          </p:nvPr>
        </p:nvGraphicFramePr>
        <p:xfrm>
          <a:off x="609600" y="1600200"/>
          <a:ext cx="10972800" cy="2227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67788207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290640949"/>
                    </a:ext>
                  </a:extLst>
                </a:gridCol>
              </a:tblGrid>
              <a:tr h="451509">
                <a:tc gridSpan="2"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effectLst/>
                        </a:rPr>
                        <a:t>Investiční náklady (manuál)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90" marR="12389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580075"/>
                  </a:ext>
                </a:extLst>
              </a:tr>
              <a:tr h="355150">
                <a:tc>
                  <a:txBody>
                    <a:bodyPr/>
                    <a:lstStyle/>
                    <a:p>
                      <a:pPr algn="ctr"/>
                      <a:r>
                        <a:rPr lang="cs-CZ" sz="1900">
                          <a:effectLst/>
                        </a:rPr>
                        <a:t>Stavební úpravy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90" marR="12389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>
                          <a:effectLst/>
                        </a:rPr>
                        <a:t>81 128 100 Kč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90" marR="123890" marT="0" marB="0" anchor="ctr"/>
                </a:tc>
                <a:extLst>
                  <a:ext uri="{0D108BD9-81ED-4DB2-BD59-A6C34878D82A}">
                    <a16:rowId xmlns:a16="http://schemas.microsoft.com/office/drawing/2014/main" val="2110347791"/>
                  </a:ext>
                </a:extLst>
              </a:tr>
              <a:tr h="355150">
                <a:tc>
                  <a:txBody>
                    <a:bodyPr/>
                    <a:lstStyle/>
                    <a:p>
                      <a:pPr algn="ctr"/>
                      <a:r>
                        <a:rPr lang="cs-CZ" sz="1900">
                          <a:effectLst/>
                        </a:rPr>
                        <a:t>Čtečky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90" marR="12389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>
                          <a:effectLst/>
                        </a:rPr>
                        <a:t>24 743 525 Kč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90" marR="123890" marT="0" marB="0" anchor="ctr"/>
                </a:tc>
                <a:extLst>
                  <a:ext uri="{0D108BD9-81ED-4DB2-BD59-A6C34878D82A}">
                    <a16:rowId xmlns:a16="http://schemas.microsoft.com/office/drawing/2014/main" val="2940833963"/>
                  </a:ext>
                </a:extLst>
              </a:tr>
              <a:tr h="355150">
                <a:tc>
                  <a:txBody>
                    <a:bodyPr/>
                    <a:lstStyle/>
                    <a:p>
                      <a:pPr algn="ctr"/>
                      <a:r>
                        <a:rPr lang="cs-CZ" sz="1900">
                          <a:effectLst/>
                        </a:rPr>
                        <a:t>Zaškolení personálu (implementace)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90" marR="12389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>
                          <a:effectLst/>
                        </a:rPr>
                        <a:t>5 938 446 Kč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90" marR="123890" marT="0" marB="0" anchor="ctr"/>
                </a:tc>
                <a:extLst>
                  <a:ext uri="{0D108BD9-81ED-4DB2-BD59-A6C34878D82A}">
                    <a16:rowId xmlns:a16="http://schemas.microsoft.com/office/drawing/2014/main" val="994165616"/>
                  </a:ext>
                </a:extLst>
              </a:tr>
              <a:tr h="355150">
                <a:tc>
                  <a:txBody>
                    <a:bodyPr/>
                    <a:lstStyle/>
                    <a:p>
                      <a:pPr algn="ctr"/>
                      <a:r>
                        <a:rPr lang="cs-CZ" sz="1900">
                          <a:effectLst/>
                        </a:rPr>
                        <a:t> 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90" marR="12389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>
                          <a:effectLst/>
                        </a:rPr>
                        <a:t> 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90" marR="123890" marT="0" marB="0" anchor="ctr"/>
                </a:tc>
                <a:extLst>
                  <a:ext uri="{0D108BD9-81ED-4DB2-BD59-A6C34878D82A}">
                    <a16:rowId xmlns:a16="http://schemas.microsoft.com/office/drawing/2014/main" val="3167609941"/>
                  </a:ext>
                </a:extLst>
              </a:tr>
              <a:tr h="355150">
                <a:tc>
                  <a:txBody>
                    <a:bodyPr/>
                    <a:lstStyle/>
                    <a:p>
                      <a:pPr algn="ctr"/>
                      <a:r>
                        <a:rPr lang="cs-CZ" sz="1900" b="1" dirty="0">
                          <a:solidFill>
                            <a:srgbClr val="C00000"/>
                          </a:solidFill>
                          <a:effectLst/>
                        </a:rPr>
                        <a:t>CELKEM</a:t>
                      </a:r>
                      <a:endParaRPr lang="cs-CZ" sz="2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90" marR="1238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b="1" dirty="0">
                          <a:solidFill>
                            <a:srgbClr val="C00000"/>
                          </a:solidFill>
                          <a:effectLst/>
                        </a:rPr>
                        <a:t>111 810 071 Kč</a:t>
                      </a:r>
                      <a:endParaRPr lang="cs-CZ" sz="2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90" marR="123890" marT="0" marB="0" anchor="ctr"/>
                </a:tc>
                <a:extLst>
                  <a:ext uri="{0D108BD9-81ED-4DB2-BD59-A6C34878D82A}">
                    <a16:rowId xmlns:a16="http://schemas.microsoft.com/office/drawing/2014/main" val="3666816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59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BEBE9852-0AB8-A385-C743-0BA9138A5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902414"/>
              </p:ext>
            </p:extLst>
          </p:nvPr>
        </p:nvGraphicFramePr>
        <p:xfrm>
          <a:off x="609600" y="2956242"/>
          <a:ext cx="10972795" cy="3627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40334">
                  <a:extLst>
                    <a:ext uri="{9D8B030D-6E8A-4147-A177-3AD203B41FA5}">
                      <a16:colId xmlns:a16="http://schemas.microsoft.com/office/drawing/2014/main" val="2679203920"/>
                    </a:ext>
                  </a:extLst>
                </a:gridCol>
                <a:gridCol w="1425079">
                  <a:extLst>
                    <a:ext uri="{9D8B030D-6E8A-4147-A177-3AD203B41FA5}">
                      <a16:colId xmlns:a16="http://schemas.microsoft.com/office/drawing/2014/main" val="1057237437"/>
                    </a:ext>
                  </a:extLst>
                </a:gridCol>
                <a:gridCol w="1673603">
                  <a:extLst>
                    <a:ext uri="{9D8B030D-6E8A-4147-A177-3AD203B41FA5}">
                      <a16:colId xmlns:a16="http://schemas.microsoft.com/office/drawing/2014/main" val="209433689"/>
                    </a:ext>
                  </a:extLst>
                </a:gridCol>
                <a:gridCol w="2670844">
                  <a:extLst>
                    <a:ext uri="{9D8B030D-6E8A-4147-A177-3AD203B41FA5}">
                      <a16:colId xmlns:a16="http://schemas.microsoft.com/office/drawing/2014/main" val="2185824558"/>
                    </a:ext>
                  </a:extLst>
                </a:gridCol>
                <a:gridCol w="1673603">
                  <a:extLst>
                    <a:ext uri="{9D8B030D-6E8A-4147-A177-3AD203B41FA5}">
                      <a16:colId xmlns:a16="http://schemas.microsoft.com/office/drawing/2014/main" val="2803970316"/>
                    </a:ext>
                  </a:extLst>
                </a:gridCol>
                <a:gridCol w="1689332">
                  <a:extLst>
                    <a:ext uri="{9D8B030D-6E8A-4147-A177-3AD203B41FA5}">
                      <a16:colId xmlns:a16="http://schemas.microsoft.com/office/drawing/2014/main" val="2873931595"/>
                    </a:ext>
                  </a:extLst>
                </a:gridCol>
              </a:tblGrid>
              <a:tr h="331441"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Investiční náklady</a:t>
                      </a:r>
                      <a:b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(stavební úpravy)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Investiční náklady</a:t>
                      </a:r>
                      <a:b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(nákup RVM)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Investiční náklady</a:t>
                      </a:r>
                      <a:b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(ostatní)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Investiční náklady</a:t>
                      </a:r>
                      <a:b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(renovace RVM)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Provozní náklady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0852540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ROK 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145 471 858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698 782 543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115 268 914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1 060 904 002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61663520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ROK 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145 471 858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698 782 543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1 092 731 122 Kč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22307650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ROK 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145 471 858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698 782 543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1 125 513 055 Kč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5645343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ROK 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145 471 858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698 782 543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1 159 278 447 Kč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36984174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ROK 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145 471 858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698 782 543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1 194 056 801 Kč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59489251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ROK 6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145 471 858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567 056 340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1 229 878 505 Kč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4340069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ROK 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145 471 858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584 068 030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1 266 774 860 Kč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97129949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ROK 8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145 471 858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601 590 071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1 304 778 106 Kč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28447639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ROK 9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145 471 858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619 637 773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1 343 921 449 Kč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4979881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ROK 10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145 471 858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638 226 906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1 384 239 092 Kč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21411971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ROK 11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657 373 713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1 425 766 265 Kč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09182712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ROK 12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677 094 925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1 468 539 253 Kč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45417257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ROK 13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697 407 773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1 512 595 430 Kč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1507704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ROK 14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718 330 006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1 557 973 293 Kč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71429620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ROK 15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739 879 906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1 604 712 492 Kč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1750520"/>
                  </a:ext>
                </a:extLst>
              </a:tr>
            </a:tbl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D17B59DC-F42D-8D7D-A2F6-4C7BBD06A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Výpočet </a:t>
            </a:r>
            <a:r>
              <a:rPr lang="cs-CZ" dirty="0" err="1"/>
              <a:t>handling-fees</a:t>
            </a:r>
            <a:r>
              <a:rPr lang="cs-CZ" dirty="0"/>
              <a:t> (automat)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AC4CEB3-2373-B545-13F3-C90699460E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034822"/>
              </p:ext>
            </p:extLst>
          </p:nvPr>
        </p:nvGraphicFramePr>
        <p:xfrm>
          <a:off x="609600" y="1417638"/>
          <a:ext cx="10972800" cy="140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72800">
                  <a:extLst>
                    <a:ext uri="{9D8B030D-6E8A-4147-A177-3AD203B41FA5}">
                      <a16:colId xmlns:a16="http://schemas.microsoft.com/office/drawing/2014/main" val="4086253483"/>
                    </a:ext>
                  </a:extLst>
                </a:gridCol>
              </a:tblGrid>
              <a:tr h="300970">
                <a:tc>
                  <a:txBody>
                    <a:bodyPr/>
                    <a:lstStyle/>
                    <a:p>
                      <a:pPr algn="ctr"/>
                      <a:r>
                        <a:rPr lang="cs-CZ" sz="1800" b="1">
                          <a:effectLst/>
                        </a:rPr>
                        <a:t>Další důležité parametry zálohového systému</a:t>
                      </a:r>
                      <a:endParaRPr lang="cs-CZ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16" marR="59716" marT="0" marB="0" anchor="ctr"/>
                </a:tc>
                <a:extLst>
                  <a:ext uri="{0D108BD9-81ED-4DB2-BD59-A6C34878D82A}">
                    <a16:rowId xmlns:a16="http://schemas.microsoft.com/office/drawing/2014/main" val="2355693805"/>
                  </a:ext>
                </a:extLst>
              </a:tr>
              <a:tr h="1107142">
                <a:tc>
                  <a:txBody>
                    <a:bodyPr/>
                    <a:lstStyle/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cs-CZ" sz="1400" dirty="0">
                          <a:effectLst/>
                        </a:rPr>
                        <a:t>Odpisy stavebních úprav jsou rozloženy do 10 let.</a:t>
                      </a:r>
                      <a:endParaRPr lang="cs-CZ" sz="1800" dirty="0">
                        <a:effectLst/>
                      </a:endParaRP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cs-CZ" sz="1400" dirty="0">
                          <a:effectLst/>
                        </a:rPr>
                        <a:t>Odpisy RVM a čteček jsou rozloženy do 5 let.</a:t>
                      </a:r>
                      <a:endParaRPr lang="cs-CZ" sz="1800" dirty="0">
                        <a:effectLst/>
                      </a:endParaRP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cs-CZ" sz="1400" dirty="0">
                          <a:effectLst/>
                        </a:rPr>
                        <a:t>Od 6. roku nabíhají obnovovací investice do RVM a čteček (každoročně 14 % z původní investované částky, navyšovány o míru inflace).</a:t>
                      </a:r>
                      <a:endParaRPr lang="cs-CZ" sz="1800" dirty="0">
                        <a:effectLst/>
                      </a:endParaRP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cs-CZ" sz="1400" dirty="0">
                          <a:effectLst/>
                        </a:rPr>
                        <a:t>Provozní náklady jsou každoročně navýšeny o míru inflace.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16" marR="59716" marT="0" marB="0" anchor="ctr"/>
                </a:tc>
                <a:extLst>
                  <a:ext uri="{0D108BD9-81ED-4DB2-BD59-A6C34878D82A}">
                    <a16:rowId xmlns:a16="http://schemas.microsoft.com/office/drawing/2014/main" val="2455395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29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2215DD0A-F315-87BB-9672-F31A328B7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00133"/>
              </p:ext>
            </p:extLst>
          </p:nvPr>
        </p:nvGraphicFramePr>
        <p:xfrm>
          <a:off x="609600" y="1600200"/>
          <a:ext cx="5448299" cy="452596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02025">
                  <a:extLst>
                    <a:ext uri="{9D8B030D-6E8A-4147-A177-3AD203B41FA5}">
                      <a16:colId xmlns:a16="http://schemas.microsoft.com/office/drawing/2014/main" val="494302806"/>
                    </a:ext>
                  </a:extLst>
                </a:gridCol>
                <a:gridCol w="1402025">
                  <a:extLst>
                    <a:ext uri="{9D8B030D-6E8A-4147-A177-3AD203B41FA5}">
                      <a16:colId xmlns:a16="http://schemas.microsoft.com/office/drawing/2014/main" val="337872470"/>
                    </a:ext>
                  </a:extLst>
                </a:gridCol>
                <a:gridCol w="1350768">
                  <a:extLst>
                    <a:ext uri="{9D8B030D-6E8A-4147-A177-3AD203B41FA5}">
                      <a16:colId xmlns:a16="http://schemas.microsoft.com/office/drawing/2014/main" val="1745246389"/>
                    </a:ext>
                  </a:extLst>
                </a:gridCol>
                <a:gridCol w="1293481">
                  <a:extLst>
                    <a:ext uri="{9D8B030D-6E8A-4147-A177-3AD203B41FA5}">
                      <a16:colId xmlns:a16="http://schemas.microsoft.com/office/drawing/2014/main" val="3861005030"/>
                    </a:ext>
                  </a:extLst>
                </a:gridCol>
              </a:tblGrid>
              <a:tr h="266233">
                <a:tc>
                  <a:txBody>
                    <a:bodyPr/>
                    <a:lstStyle/>
                    <a:p>
                      <a:pPr algn="ctr" fontAlgn="ctr"/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Automatizovaný sběr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9830508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ctr"/>
                      <a:endParaRPr lang="cs-CZ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i="1" u="none" strike="noStrike" dirty="0">
                          <a:effectLst/>
                        </a:rPr>
                        <a:t>Náklady (celkem)</a:t>
                      </a:r>
                      <a:endParaRPr lang="cs-CZ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i="1" u="none" strike="noStrike" dirty="0">
                          <a:effectLst/>
                        </a:rPr>
                        <a:t>Vybraných obalů</a:t>
                      </a:r>
                      <a:endParaRPr lang="cs-CZ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i="1" u="none" strike="noStrike" dirty="0">
                          <a:effectLst/>
                        </a:rPr>
                        <a:t>HF</a:t>
                      </a:r>
                      <a:endParaRPr lang="cs-CZ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3523047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ROK 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1 984 655 916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1 914 192 000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1,055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4514975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ROK 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1 900 140 980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1 914 192 000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1,012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38220583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ROK 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1 931 817 577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1 914 192 000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1,029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35886036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ROK 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1 964 444 473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1 914 192 000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1,047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59951897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ROK 5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1 998 050 175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1 914 192 000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1,065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92488976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ROK 6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1 900 937 845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1 914 192 000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1,015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51939120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ROK 7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1 953 601 825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1 914 192 000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1,043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10927011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ROK 8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2 007 845 724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1 914 192 000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1,072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97685744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ROK 9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2 063 716 940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1 914 192 000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1,102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17705932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ROK 10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2 121 264 292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1 914 192 000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1,133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48936027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ROK 11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2 035 066 208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1 914 192 000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1,088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09836245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ROK 12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2 096 118 194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1 914 192 000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1,121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64809109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ROK 13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2 159 001 740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1 914 192 000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1,155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93012044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ROK 14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2 223 771 792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1 914 192 000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1,189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92052461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ROK 15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2 290 484 946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1 914 192 000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1,225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40989932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C15B9E23-D4A3-341C-E749-DD0A9EB0C7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943787"/>
              </p:ext>
            </p:extLst>
          </p:nvPr>
        </p:nvGraphicFramePr>
        <p:xfrm>
          <a:off x="6132513" y="1600200"/>
          <a:ext cx="5448299" cy="452596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87824">
                  <a:extLst>
                    <a:ext uri="{9D8B030D-6E8A-4147-A177-3AD203B41FA5}">
                      <a16:colId xmlns:a16="http://schemas.microsoft.com/office/drawing/2014/main" val="1687332122"/>
                    </a:ext>
                  </a:extLst>
                </a:gridCol>
                <a:gridCol w="1818806">
                  <a:extLst>
                    <a:ext uri="{9D8B030D-6E8A-4147-A177-3AD203B41FA5}">
                      <a16:colId xmlns:a16="http://schemas.microsoft.com/office/drawing/2014/main" val="1300512134"/>
                    </a:ext>
                  </a:extLst>
                </a:gridCol>
                <a:gridCol w="1741669">
                  <a:extLst>
                    <a:ext uri="{9D8B030D-6E8A-4147-A177-3AD203B41FA5}">
                      <a16:colId xmlns:a16="http://schemas.microsoft.com/office/drawing/2014/main" val="3679475705"/>
                    </a:ext>
                  </a:extLst>
                </a:gridCol>
              </a:tblGrid>
              <a:tr h="26623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Manuální sběr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68071065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i="1" u="none" strike="noStrike" dirty="0">
                          <a:effectLst/>
                        </a:rPr>
                        <a:t>Náklady (celkem)</a:t>
                      </a:r>
                      <a:endParaRPr lang="cs-CZ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i="1" u="none" strike="noStrike" dirty="0">
                          <a:effectLst/>
                        </a:rPr>
                        <a:t>Vybraných obalů</a:t>
                      </a:r>
                      <a:endParaRPr lang="cs-CZ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i="1" u="none" strike="noStrike" dirty="0">
                          <a:effectLst/>
                        </a:rPr>
                        <a:t>HF</a:t>
                      </a:r>
                      <a:endParaRPr lang="cs-CZ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46985642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321 482 295 Kč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364 608 000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0,882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3204673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324 618 319 Kč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364 608 000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0,890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157620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333 965 023 Kč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364 608 000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0,916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47840766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343 592 128 Kč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364 608 000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0,942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0976640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353 508 046 Kč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364 608 000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0,970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6429116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362 788 571 Kč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364 608 000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0,995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58094086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373 428 844 Kč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364 608 000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1,024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59787573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384 388 325 Kč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364 608 000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1,054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6914661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395 676 591 Kč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364 608 000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1,085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73271785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407 303 504 Kč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364 608 000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1,117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42787204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411 166 415 Kč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364 608 000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1,128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00826930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423 501 407 Kč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364 608 000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1,162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22808300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436 206 449 Kč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364 608 000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1,196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64390520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449 292 643 Kč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364 608 000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1,232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32422787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462 771 422 Kč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364 608 000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1,269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7714258"/>
                  </a:ext>
                </a:extLst>
              </a:tr>
            </a:tbl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E3F226E5-294D-DC00-9F56-E13D03B59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Výše </a:t>
            </a:r>
            <a:r>
              <a:rPr lang="cs-CZ" dirty="0" err="1"/>
              <a:t>handling-fees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89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E1F891-FC3F-6DA8-B2E1-ACCA0CAD3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584107-AF31-7382-3868-AE6903EDB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Zálohový systém musí stát na pevném legislativním základu. Debatu je proto nyní žádoucí přesunout na půdu MŽP, v jehož gesci náleží také návrh legislativního řešení.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/>
              <a:t>Detailní způsob správy zálohového systému a povinnosti pro správce musejí být ve vznikající legislativě pevně ukotveny</a:t>
            </a:r>
            <a:r>
              <a:rPr lang="cs-CZ" sz="2400" dirty="0"/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Nutnost zajištění vyvážené a transparentní </a:t>
            </a:r>
            <a:r>
              <a:rPr lang="cs-CZ" sz="2000" dirty="0" err="1"/>
              <a:t>governance</a:t>
            </a:r>
            <a:r>
              <a:rPr lang="cs-CZ" sz="2000" dirty="0"/>
              <a:t> celého systému -&gt; SOCR představí první návrh v průběhu února 2023.</a:t>
            </a:r>
          </a:p>
          <a:p>
            <a:pPr lvl="1"/>
            <a:endParaRPr lang="cs-CZ" sz="2000" dirty="0"/>
          </a:p>
          <a:p>
            <a:r>
              <a:rPr lang="cs-CZ" sz="2400" dirty="0"/>
              <a:t>SOCR je v rámci debaty s MŽP připraven svá data poskytnout.</a:t>
            </a:r>
          </a:p>
        </p:txBody>
      </p:sp>
    </p:spTree>
    <p:extLst>
      <p:ext uri="{BB962C8B-B14F-4D97-AF65-F5344CB8AC3E}">
        <p14:creationId xmlns:p14="http://schemas.microsoft.com/office/powerpoint/2010/main" val="366670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F8F7FF-36E8-43A3-A833-B339FE7B24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za pozornost!</a:t>
            </a:r>
          </a:p>
        </p:txBody>
      </p:sp>
    </p:spTree>
    <p:extLst>
      <p:ext uri="{BB962C8B-B14F-4D97-AF65-F5344CB8AC3E}">
        <p14:creationId xmlns:p14="http://schemas.microsoft.com/office/powerpoint/2010/main" val="44998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37C472-01D9-A0E2-93BC-2DE900579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Slovenská zkušenost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4D26A7-87F2-1FE5-2C34-0AB7E8D8F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Nespolehlivý a nedostatečný svoz vybraných obalů</a:t>
            </a:r>
          </a:p>
          <a:p>
            <a:endParaRPr lang="cs-CZ" dirty="0"/>
          </a:p>
          <a:p>
            <a:r>
              <a:rPr lang="cs-CZ" dirty="0"/>
              <a:t>Nespolehlivá evidence vrácených obalů</a:t>
            </a:r>
          </a:p>
          <a:p>
            <a:endParaRPr lang="cs-CZ" dirty="0"/>
          </a:p>
          <a:p>
            <a:r>
              <a:rPr lang="cs-CZ" dirty="0"/>
              <a:t>Zpožděné platby operátora systému </a:t>
            </a:r>
          </a:p>
          <a:p>
            <a:endParaRPr lang="cs-CZ" dirty="0"/>
          </a:p>
          <a:p>
            <a:r>
              <a:rPr lang="cs-CZ" dirty="0"/>
              <a:t>Neodpovídající výše </a:t>
            </a:r>
            <a:r>
              <a:rPr lang="cs-CZ" dirty="0" err="1"/>
              <a:t>handling-fees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101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477704-F5FB-43DC-803B-4D1CC82F8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Počet maloobchodních prodejen v ČR</a:t>
            </a:r>
          </a:p>
        </p:txBody>
      </p:sp>
      <p:graphicFrame>
        <p:nvGraphicFramePr>
          <p:cNvPr id="5" name="Zástupný obsah 3">
            <a:extLst>
              <a:ext uri="{FF2B5EF4-FFF2-40B4-BE49-F238E27FC236}">
                <a16:creationId xmlns:a16="http://schemas.microsoft.com/office/drawing/2014/main" id="{659CCA0A-52C0-7885-CB66-A0A43511E5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714449"/>
              </p:ext>
            </p:extLst>
          </p:nvPr>
        </p:nvGraphicFramePr>
        <p:xfrm>
          <a:off x="982824" y="3212975"/>
          <a:ext cx="10226352" cy="309361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408784">
                  <a:extLst>
                    <a:ext uri="{9D8B030D-6E8A-4147-A177-3AD203B41FA5}">
                      <a16:colId xmlns:a16="http://schemas.microsoft.com/office/drawing/2014/main" val="2721486473"/>
                    </a:ext>
                  </a:extLst>
                </a:gridCol>
                <a:gridCol w="3408784">
                  <a:extLst>
                    <a:ext uri="{9D8B030D-6E8A-4147-A177-3AD203B41FA5}">
                      <a16:colId xmlns:a16="http://schemas.microsoft.com/office/drawing/2014/main" val="2003945588"/>
                    </a:ext>
                  </a:extLst>
                </a:gridCol>
                <a:gridCol w="3408784">
                  <a:extLst>
                    <a:ext uri="{9D8B030D-6E8A-4147-A177-3AD203B41FA5}">
                      <a16:colId xmlns:a16="http://schemas.microsoft.com/office/drawing/2014/main" val="956786087"/>
                    </a:ext>
                  </a:extLst>
                </a:gridCol>
              </a:tblGrid>
              <a:tr h="385046">
                <a:tc>
                  <a:txBody>
                    <a:bodyPr/>
                    <a:lstStyle/>
                    <a:p>
                      <a:pPr algn="ctr"/>
                      <a:r>
                        <a:rPr lang="cs-CZ" sz="1600" b="1" i="1" kern="1200" dirty="0">
                          <a:effectLst/>
                        </a:rPr>
                        <a:t>Kategorie prodejny</a:t>
                      </a:r>
                      <a:endParaRPr lang="cs-CZ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 kern="1200" dirty="0">
                          <a:effectLst/>
                        </a:rPr>
                        <a:t>Dotazník SOCR</a:t>
                      </a:r>
                      <a:endParaRPr lang="cs-CZ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 kern="1200" dirty="0">
                          <a:effectLst/>
                        </a:rPr>
                        <a:t>Studie EEIP (celý trh)</a:t>
                      </a:r>
                      <a:endParaRPr lang="cs-CZ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6779657"/>
                  </a:ext>
                </a:extLst>
              </a:tr>
              <a:tr h="385046">
                <a:tc>
                  <a:txBody>
                    <a:bodyPr/>
                    <a:lstStyle/>
                    <a:p>
                      <a:pPr algn="ctr"/>
                      <a:r>
                        <a:rPr lang="cs-CZ" sz="16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méně než 50 </a:t>
                      </a:r>
                      <a:r>
                        <a:rPr lang="cs-CZ" sz="1600" b="1" dirty="0">
                          <a:effectLst/>
                        </a:rPr>
                        <a:t>m</a:t>
                      </a:r>
                      <a:r>
                        <a:rPr lang="cs-CZ" sz="1600" b="1" baseline="30000" dirty="0">
                          <a:effectLst/>
                        </a:rPr>
                        <a:t>2</a:t>
                      </a:r>
                      <a:endParaRPr lang="cs-CZ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5.464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7689741"/>
                  </a:ext>
                </a:extLst>
              </a:tr>
              <a:tr h="38504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effectLst/>
                        </a:rPr>
                        <a:t>50-100 m</a:t>
                      </a:r>
                      <a:r>
                        <a:rPr lang="cs-CZ" sz="1600" b="1" baseline="30000" dirty="0">
                          <a:effectLst/>
                        </a:rPr>
                        <a:t>2</a:t>
                      </a:r>
                      <a:endParaRPr lang="cs-CZ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4.591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6657753"/>
                  </a:ext>
                </a:extLst>
              </a:tr>
              <a:tr h="385046">
                <a:tc>
                  <a:txBody>
                    <a:bodyPr/>
                    <a:lstStyle/>
                    <a:p>
                      <a:pPr algn="ctr"/>
                      <a:r>
                        <a:rPr lang="cs-CZ" sz="1600" b="1" kern="1200" dirty="0">
                          <a:effectLst/>
                        </a:rPr>
                        <a:t> 100-200 </a:t>
                      </a:r>
                      <a:r>
                        <a:rPr lang="cs-CZ" sz="1600" b="1" dirty="0">
                          <a:effectLst/>
                        </a:rPr>
                        <a:t>m</a:t>
                      </a:r>
                      <a:r>
                        <a:rPr lang="cs-CZ" sz="1600" b="1" baseline="30000" dirty="0">
                          <a:effectLst/>
                        </a:rPr>
                        <a:t>2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kern="1200" dirty="0">
                          <a:effectLst/>
                        </a:rPr>
                        <a:t>1.792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2316279"/>
                  </a:ext>
                </a:extLst>
              </a:tr>
              <a:tr h="385046">
                <a:tc>
                  <a:txBody>
                    <a:bodyPr/>
                    <a:lstStyle/>
                    <a:p>
                      <a:pPr algn="ctr"/>
                      <a:r>
                        <a:rPr lang="cs-CZ" sz="1600" b="1" kern="1200" dirty="0">
                          <a:effectLst/>
                        </a:rPr>
                        <a:t>200-400 </a:t>
                      </a:r>
                      <a:r>
                        <a:rPr lang="cs-CZ" sz="1600" b="1" dirty="0">
                          <a:effectLst/>
                        </a:rPr>
                        <a:t>m</a:t>
                      </a:r>
                      <a:r>
                        <a:rPr lang="cs-CZ" sz="1600" b="1" baseline="30000" dirty="0">
                          <a:effectLst/>
                        </a:rPr>
                        <a:t>2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kern="1200">
                          <a:effectLst/>
                        </a:rPr>
                        <a:t>508</a:t>
                      </a:r>
                      <a:endParaRPr lang="cs-CZ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12617405"/>
                  </a:ext>
                </a:extLst>
              </a:tr>
              <a:tr h="398288">
                <a:tc>
                  <a:txBody>
                    <a:bodyPr/>
                    <a:lstStyle/>
                    <a:p>
                      <a:pPr algn="ctr"/>
                      <a:r>
                        <a:rPr lang="cs-CZ" sz="1600" b="1" kern="1200" dirty="0">
                          <a:effectLst/>
                        </a:rPr>
                        <a:t>400-2.500 </a:t>
                      </a:r>
                      <a:r>
                        <a:rPr lang="cs-CZ" sz="1600" b="1" dirty="0">
                          <a:effectLst/>
                        </a:rPr>
                        <a:t>m</a:t>
                      </a:r>
                      <a:r>
                        <a:rPr lang="cs-CZ" sz="1600" b="1" baseline="30000" dirty="0">
                          <a:effectLst/>
                        </a:rPr>
                        <a:t>2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kern="1200" dirty="0">
                          <a:effectLst/>
                        </a:rPr>
                        <a:t>1.351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0211707"/>
                  </a:ext>
                </a:extLst>
              </a:tr>
              <a:tr h="385046">
                <a:tc>
                  <a:txBody>
                    <a:bodyPr/>
                    <a:lstStyle/>
                    <a:p>
                      <a:pPr algn="ctr"/>
                      <a:r>
                        <a:rPr lang="cs-CZ" sz="1600" b="1" kern="1200" dirty="0">
                          <a:effectLst/>
                        </a:rPr>
                        <a:t>nad 2.500 </a:t>
                      </a:r>
                      <a:r>
                        <a:rPr lang="cs-CZ" sz="1600" b="1" dirty="0">
                          <a:effectLst/>
                        </a:rPr>
                        <a:t>m</a:t>
                      </a:r>
                      <a:r>
                        <a:rPr lang="cs-CZ" sz="1600" b="1" baseline="30000" dirty="0">
                          <a:effectLst/>
                        </a:rPr>
                        <a:t>2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kern="1200" dirty="0">
                          <a:effectLst/>
                        </a:rPr>
                        <a:t>320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3641253"/>
                  </a:ext>
                </a:extLst>
              </a:tr>
              <a:tr h="385046">
                <a:tc>
                  <a:txBody>
                    <a:bodyPr/>
                    <a:lstStyle/>
                    <a:p>
                      <a:pPr algn="ctr"/>
                      <a:r>
                        <a:rPr lang="cs-CZ" sz="1600" b="1" kern="1200" dirty="0">
                          <a:effectLst/>
                        </a:rPr>
                        <a:t>CELKEM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14.026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4328495"/>
                  </a:ext>
                </a:extLst>
              </a:tr>
            </a:tbl>
          </a:graphicData>
        </a:graphic>
      </p:graphicFrame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C0DC86-0A3E-86C0-9AA6-4BE8709686A6}"/>
              </a:ext>
            </a:extLst>
          </p:cNvPr>
          <p:cNvSpPr txBox="1">
            <a:spLocks/>
          </p:cNvSpPr>
          <p:nvPr/>
        </p:nvSpPr>
        <p:spPr bwMode="auto">
          <a:xfrm>
            <a:off x="609600" y="1374776"/>
            <a:ext cx="10972800" cy="1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Ke konci roku 2022 disponovali členské maloobchodní řetězce SOCR 1.630 prodejnami.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Jedná se především o supermarkety a hypermarkety, které z pohledu prodaných PET a plechovek představují přibližně 75 % trhu.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5F59AD4-3166-A82B-D19C-3766B777287C}"/>
              </a:ext>
            </a:extLst>
          </p:cNvPr>
          <p:cNvSpPr txBox="1"/>
          <p:nvPr/>
        </p:nvSpPr>
        <p:spPr>
          <a:xfrm>
            <a:off x="4583832" y="6429473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/>
              <a:t>Zdroj: dotazníkové šetření SOCR, EEIP</a:t>
            </a:r>
          </a:p>
        </p:txBody>
      </p:sp>
    </p:spTree>
    <p:extLst>
      <p:ext uri="{BB962C8B-B14F-4D97-AF65-F5344CB8AC3E}">
        <p14:creationId xmlns:p14="http://schemas.microsoft.com/office/powerpoint/2010/main" val="28083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477704-F5FB-43DC-803B-4D1CC82F8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Nezbytná plocha pro RVM a skladovací prostor</a:t>
            </a:r>
          </a:p>
        </p:txBody>
      </p:sp>
      <p:graphicFrame>
        <p:nvGraphicFramePr>
          <p:cNvPr id="5" name="Zástupný obsah 3">
            <a:extLst>
              <a:ext uri="{FF2B5EF4-FFF2-40B4-BE49-F238E27FC236}">
                <a16:creationId xmlns:a16="http://schemas.microsoft.com/office/drawing/2014/main" id="{FC6D99D4-43C6-B589-2A0B-40C7799A12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870080"/>
              </p:ext>
            </p:extLst>
          </p:nvPr>
        </p:nvGraphicFramePr>
        <p:xfrm>
          <a:off x="2783632" y="3429000"/>
          <a:ext cx="7057910" cy="286168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528955">
                  <a:extLst>
                    <a:ext uri="{9D8B030D-6E8A-4147-A177-3AD203B41FA5}">
                      <a16:colId xmlns:a16="http://schemas.microsoft.com/office/drawing/2014/main" val="1291076136"/>
                    </a:ext>
                  </a:extLst>
                </a:gridCol>
                <a:gridCol w="3528955">
                  <a:extLst>
                    <a:ext uri="{9D8B030D-6E8A-4147-A177-3AD203B41FA5}">
                      <a16:colId xmlns:a16="http://schemas.microsoft.com/office/drawing/2014/main" val="622442374"/>
                    </a:ext>
                  </a:extLst>
                </a:gridCol>
              </a:tblGrid>
              <a:tr h="568428">
                <a:tc>
                  <a:txBody>
                    <a:bodyPr/>
                    <a:lstStyle/>
                    <a:p>
                      <a:pPr algn="ctr"/>
                      <a:r>
                        <a:rPr lang="cs-CZ" sz="1600" kern="1200" dirty="0">
                          <a:effectLst/>
                        </a:rPr>
                        <a:t>Kategorie prodejny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kern="1200" dirty="0">
                          <a:effectLst/>
                        </a:rPr>
                        <a:t>Nezbytná plocha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2496896"/>
                  </a:ext>
                </a:extLst>
              </a:tr>
              <a:tr h="568428">
                <a:tc>
                  <a:txBody>
                    <a:bodyPr/>
                    <a:lstStyle/>
                    <a:p>
                      <a:pPr algn="ctr"/>
                      <a:r>
                        <a:rPr lang="cs-CZ" sz="1600" kern="1200" dirty="0">
                          <a:effectLst/>
                        </a:rPr>
                        <a:t> 100-200 </a:t>
                      </a:r>
                      <a:r>
                        <a:rPr lang="cs-CZ" sz="1600" dirty="0">
                          <a:effectLst/>
                        </a:rPr>
                        <a:t>m</a:t>
                      </a:r>
                      <a:r>
                        <a:rPr lang="cs-CZ" sz="1600" baseline="30000" dirty="0">
                          <a:effectLst/>
                        </a:rPr>
                        <a:t>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effectLst/>
                        </a:rPr>
                        <a:t>9 m</a:t>
                      </a:r>
                      <a:r>
                        <a:rPr lang="cs-CZ" sz="1600" b="1" baseline="30000" dirty="0">
                          <a:effectLst/>
                        </a:rPr>
                        <a:t>2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8770682"/>
                  </a:ext>
                </a:extLst>
              </a:tr>
              <a:tr h="568428">
                <a:tc>
                  <a:txBody>
                    <a:bodyPr/>
                    <a:lstStyle/>
                    <a:p>
                      <a:pPr algn="ctr"/>
                      <a:r>
                        <a:rPr lang="cs-CZ" sz="1600" kern="1200" dirty="0">
                          <a:effectLst/>
                        </a:rPr>
                        <a:t>200-400 </a:t>
                      </a:r>
                      <a:r>
                        <a:rPr lang="cs-CZ" sz="1600" dirty="0">
                          <a:effectLst/>
                        </a:rPr>
                        <a:t>m</a:t>
                      </a:r>
                      <a:r>
                        <a:rPr lang="cs-CZ" sz="1600" baseline="30000" dirty="0">
                          <a:effectLst/>
                        </a:rPr>
                        <a:t>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effectLst/>
                        </a:rPr>
                        <a:t>10 m</a:t>
                      </a:r>
                      <a:r>
                        <a:rPr lang="cs-CZ" sz="1600" b="1" baseline="30000" dirty="0">
                          <a:effectLst/>
                        </a:rPr>
                        <a:t>2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0461845"/>
                  </a:ext>
                </a:extLst>
              </a:tr>
              <a:tr h="587976">
                <a:tc>
                  <a:txBody>
                    <a:bodyPr/>
                    <a:lstStyle/>
                    <a:p>
                      <a:pPr algn="ctr"/>
                      <a:r>
                        <a:rPr lang="cs-CZ" sz="1600" kern="1200">
                          <a:effectLst/>
                        </a:rPr>
                        <a:t>400-2.500 </a:t>
                      </a:r>
                      <a:r>
                        <a:rPr lang="cs-CZ" sz="1600">
                          <a:effectLst/>
                        </a:rPr>
                        <a:t>m</a:t>
                      </a:r>
                      <a:r>
                        <a:rPr lang="cs-CZ" sz="1600" baseline="30000">
                          <a:effectLst/>
                        </a:rPr>
                        <a:t>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effectLst/>
                        </a:rPr>
                        <a:t>15 m</a:t>
                      </a:r>
                      <a:r>
                        <a:rPr lang="cs-CZ" sz="1600" b="1" baseline="30000" dirty="0">
                          <a:effectLst/>
                        </a:rPr>
                        <a:t>2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0894164"/>
                  </a:ext>
                </a:extLst>
              </a:tr>
              <a:tr h="568428">
                <a:tc>
                  <a:txBody>
                    <a:bodyPr/>
                    <a:lstStyle/>
                    <a:p>
                      <a:pPr algn="ctr"/>
                      <a:r>
                        <a:rPr lang="cs-CZ" sz="1600" kern="1200">
                          <a:effectLst/>
                        </a:rPr>
                        <a:t>nad 2.500 </a:t>
                      </a:r>
                      <a:r>
                        <a:rPr lang="cs-CZ" sz="1600">
                          <a:effectLst/>
                        </a:rPr>
                        <a:t>m</a:t>
                      </a:r>
                      <a:r>
                        <a:rPr lang="cs-CZ" sz="1600" baseline="30000">
                          <a:effectLst/>
                        </a:rPr>
                        <a:t>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effectLst/>
                        </a:rPr>
                        <a:t>22 m</a:t>
                      </a:r>
                      <a:r>
                        <a:rPr lang="cs-CZ" sz="1600" b="1" baseline="30000" dirty="0">
                          <a:effectLst/>
                        </a:rPr>
                        <a:t>2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630509"/>
                  </a:ext>
                </a:extLst>
              </a:tr>
            </a:tbl>
          </a:graphicData>
        </a:graphic>
      </p:graphicFrame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E1F94389-A78A-5B27-9144-B840CC3C13C8}"/>
              </a:ext>
            </a:extLst>
          </p:cNvPr>
          <p:cNvSpPr txBox="1">
            <a:spLocks/>
          </p:cNvSpPr>
          <p:nvPr/>
        </p:nvSpPr>
        <p:spPr bwMode="auto">
          <a:xfrm>
            <a:off x="592119" y="1672209"/>
            <a:ext cx="10972800" cy="1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Implementace zálohového systému je nutně spojena s nezbytnou potřebou vytvoření dodatečné plochy nejen pro výběr zálohovaných obalů (resp. místo pro RVM).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Skladování vybraného materiálu, dostatečný prostor pro manipulaci s vybraným materiálem nebo skladování spotřebního materiálu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80DE2C7-AE00-2068-9B1E-DEF790455C66}"/>
              </a:ext>
            </a:extLst>
          </p:cNvPr>
          <p:cNvSpPr txBox="1"/>
          <p:nvPr/>
        </p:nvSpPr>
        <p:spPr>
          <a:xfrm>
            <a:off x="5015880" y="6434704"/>
            <a:ext cx="2593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/>
              <a:t>Zdroj: dotazníkové šetření SOCR</a:t>
            </a:r>
          </a:p>
        </p:txBody>
      </p:sp>
    </p:spTree>
    <p:extLst>
      <p:ext uri="{BB962C8B-B14F-4D97-AF65-F5344CB8AC3E}">
        <p14:creationId xmlns:p14="http://schemas.microsoft.com/office/powerpoint/2010/main" val="146415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477704-F5FB-43DC-803B-4D1CC82F8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Úprava / rozšíření skladovacích prostor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6AA2A05D-72B1-8355-2949-6AE7509BE6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954959"/>
              </p:ext>
            </p:extLst>
          </p:nvPr>
        </p:nvGraphicFramePr>
        <p:xfrm>
          <a:off x="724508" y="1772816"/>
          <a:ext cx="10742984" cy="410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3596">
                  <a:extLst>
                    <a:ext uri="{9D8B030D-6E8A-4147-A177-3AD203B41FA5}">
                      <a16:colId xmlns:a16="http://schemas.microsoft.com/office/drawing/2014/main" val="4235449516"/>
                    </a:ext>
                  </a:extLst>
                </a:gridCol>
                <a:gridCol w="2193596">
                  <a:extLst>
                    <a:ext uri="{9D8B030D-6E8A-4147-A177-3AD203B41FA5}">
                      <a16:colId xmlns:a16="http://schemas.microsoft.com/office/drawing/2014/main" val="2760112495"/>
                    </a:ext>
                  </a:extLst>
                </a:gridCol>
                <a:gridCol w="2193596">
                  <a:extLst>
                    <a:ext uri="{9D8B030D-6E8A-4147-A177-3AD203B41FA5}">
                      <a16:colId xmlns:a16="http://schemas.microsoft.com/office/drawing/2014/main" val="4124930158"/>
                    </a:ext>
                  </a:extLst>
                </a:gridCol>
                <a:gridCol w="2196006">
                  <a:extLst>
                    <a:ext uri="{9D8B030D-6E8A-4147-A177-3AD203B41FA5}">
                      <a16:colId xmlns:a16="http://schemas.microsoft.com/office/drawing/2014/main" val="4032560222"/>
                    </a:ext>
                  </a:extLst>
                </a:gridCol>
                <a:gridCol w="1966190">
                  <a:extLst>
                    <a:ext uri="{9D8B030D-6E8A-4147-A177-3AD203B41FA5}">
                      <a16:colId xmlns:a16="http://schemas.microsoft.com/office/drawing/2014/main" val="4041480403"/>
                    </a:ext>
                  </a:extLst>
                </a:gridCol>
              </a:tblGrid>
              <a:tr h="654864">
                <a:tc rowSpan="2"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sz="1600" i="1" kern="1200" dirty="0">
                          <a:effectLst/>
                        </a:rPr>
                        <a:t>Rozdělení maloobchodních prodejen dle zvolených scénářů úpravy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594432"/>
                  </a:ext>
                </a:extLst>
              </a:tr>
              <a:tr h="4682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i="1" kern="1200" dirty="0">
                          <a:effectLst/>
                        </a:rPr>
                        <a:t>100-200 </a:t>
                      </a:r>
                      <a:r>
                        <a:rPr lang="cs-CZ" sz="1600" b="1" i="1" dirty="0">
                          <a:effectLst/>
                        </a:rPr>
                        <a:t>m</a:t>
                      </a:r>
                      <a:r>
                        <a:rPr lang="cs-CZ" sz="1600" b="1" i="1" baseline="30000" dirty="0">
                          <a:effectLst/>
                        </a:rPr>
                        <a:t>2</a:t>
                      </a:r>
                      <a:endParaRPr lang="cs-CZ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i="1" kern="1200" dirty="0">
                          <a:effectLst/>
                        </a:rPr>
                        <a:t>200-400 </a:t>
                      </a:r>
                      <a:r>
                        <a:rPr lang="cs-CZ" sz="1600" b="1" i="1" dirty="0">
                          <a:effectLst/>
                        </a:rPr>
                        <a:t>m</a:t>
                      </a:r>
                      <a:r>
                        <a:rPr lang="cs-CZ" sz="1600" b="1" i="1" baseline="30000" dirty="0">
                          <a:effectLst/>
                        </a:rPr>
                        <a:t>2</a:t>
                      </a:r>
                      <a:endParaRPr lang="cs-CZ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i="1" kern="1200" dirty="0">
                          <a:effectLst/>
                        </a:rPr>
                        <a:t>400-2.500 </a:t>
                      </a:r>
                      <a:r>
                        <a:rPr lang="cs-CZ" sz="1600" b="1" i="1" dirty="0">
                          <a:effectLst/>
                        </a:rPr>
                        <a:t>m</a:t>
                      </a:r>
                      <a:r>
                        <a:rPr lang="cs-CZ" sz="1600" b="1" i="1" baseline="30000" dirty="0">
                          <a:effectLst/>
                        </a:rPr>
                        <a:t>2</a:t>
                      </a:r>
                      <a:endParaRPr lang="cs-CZ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i="1" kern="1200" dirty="0">
                          <a:effectLst/>
                        </a:rPr>
                        <a:t>nad 2.500 </a:t>
                      </a:r>
                      <a:r>
                        <a:rPr lang="cs-CZ" sz="1600" b="1" i="1" dirty="0">
                          <a:effectLst/>
                        </a:rPr>
                        <a:t>m</a:t>
                      </a:r>
                      <a:r>
                        <a:rPr lang="cs-CZ" sz="1600" b="1" i="1" baseline="30000" dirty="0">
                          <a:effectLst/>
                        </a:rPr>
                        <a:t>2</a:t>
                      </a:r>
                      <a:endParaRPr lang="cs-CZ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5422299"/>
                  </a:ext>
                </a:extLst>
              </a:tr>
              <a:tr h="112749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Rozšíření skladu na úkor prodejní plochy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effectLst/>
                        </a:rPr>
                        <a:t>-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effectLst/>
                        </a:rPr>
                        <a:t>-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effectLst/>
                        </a:rPr>
                        <a:t>361 </a:t>
                      </a:r>
                    </a:p>
                    <a:p>
                      <a:pPr algn="ctr"/>
                      <a:r>
                        <a:rPr lang="cs-CZ" sz="1600" b="1" dirty="0">
                          <a:effectLst/>
                        </a:rPr>
                        <a:t>(29,28 %)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>
                          <a:effectLst/>
                        </a:rPr>
                        <a:t>211</a:t>
                      </a:r>
                    </a:p>
                    <a:p>
                      <a:pPr algn="ctr"/>
                      <a:r>
                        <a:rPr lang="cs-CZ" sz="1600" b="1">
                          <a:effectLst/>
                        </a:rPr>
                        <a:t>(63,17 %)</a:t>
                      </a:r>
                      <a:endParaRPr lang="cs-CZ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8308512"/>
                  </a:ext>
                </a:extLst>
              </a:tr>
              <a:tr h="950016"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Výstavba nové skladovací plochy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>
                          <a:effectLst/>
                        </a:rPr>
                        <a:t>1</a:t>
                      </a:r>
                    </a:p>
                    <a:p>
                      <a:pPr algn="ctr"/>
                      <a:r>
                        <a:rPr lang="cs-CZ" sz="1600" b="1">
                          <a:effectLst/>
                        </a:rPr>
                        <a:t>(50 %)</a:t>
                      </a:r>
                      <a:endParaRPr lang="cs-CZ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effectLst/>
                        </a:rPr>
                        <a:t>41</a:t>
                      </a:r>
                    </a:p>
                    <a:p>
                      <a:pPr algn="ctr"/>
                      <a:r>
                        <a:rPr lang="cs-CZ" sz="1600" b="1" dirty="0">
                          <a:effectLst/>
                        </a:rPr>
                        <a:t>(67,21 %)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effectLst/>
                        </a:rPr>
                        <a:t>170 </a:t>
                      </a:r>
                    </a:p>
                    <a:p>
                      <a:pPr algn="ctr"/>
                      <a:r>
                        <a:rPr lang="cs-CZ" sz="1600" b="1" dirty="0">
                          <a:effectLst/>
                        </a:rPr>
                        <a:t>(13,79 %)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>
                          <a:effectLst/>
                        </a:rPr>
                        <a:t>61</a:t>
                      </a:r>
                    </a:p>
                    <a:p>
                      <a:pPr algn="ctr"/>
                      <a:r>
                        <a:rPr lang="cs-CZ" sz="1600" b="1">
                          <a:effectLst/>
                        </a:rPr>
                        <a:t>(18,26 %)</a:t>
                      </a:r>
                      <a:endParaRPr lang="cs-CZ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5815785"/>
                  </a:ext>
                </a:extLst>
              </a:tr>
              <a:tr h="903783"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Úprava stávající skladovací plochy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>
                          <a:effectLst/>
                        </a:rPr>
                        <a:t>1</a:t>
                      </a:r>
                    </a:p>
                    <a:p>
                      <a:pPr algn="ctr"/>
                      <a:r>
                        <a:rPr lang="cs-CZ" sz="1600" b="1">
                          <a:effectLst/>
                        </a:rPr>
                        <a:t>(50 %)</a:t>
                      </a:r>
                      <a:endParaRPr lang="cs-CZ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>
                          <a:effectLst/>
                        </a:rPr>
                        <a:t>20</a:t>
                      </a:r>
                    </a:p>
                    <a:p>
                      <a:pPr algn="ctr"/>
                      <a:r>
                        <a:rPr lang="cs-CZ" sz="1600" b="1">
                          <a:effectLst/>
                        </a:rPr>
                        <a:t>(32,79 %)</a:t>
                      </a:r>
                      <a:endParaRPr lang="cs-CZ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effectLst/>
                        </a:rPr>
                        <a:t>702 </a:t>
                      </a:r>
                    </a:p>
                    <a:p>
                      <a:pPr algn="ctr"/>
                      <a:r>
                        <a:rPr lang="cs-CZ" sz="1600" b="1" dirty="0">
                          <a:effectLst/>
                        </a:rPr>
                        <a:t>(56,93 %)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effectLst/>
                        </a:rPr>
                        <a:t>62</a:t>
                      </a:r>
                    </a:p>
                    <a:p>
                      <a:pPr algn="ctr"/>
                      <a:r>
                        <a:rPr lang="cs-CZ" sz="1600" b="1" dirty="0">
                          <a:effectLst/>
                        </a:rPr>
                        <a:t>(18,56 %)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9015409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B7216B86-BEFC-2DAF-6E2E-A7C50868833B}"/>
              </a:ext>
            </a:extLst>
          </p:cNvPr>
          <p:cNvSpPr txBox="1"/>
          <p:nvPr/>
        </p:nvSpPr>
        <p:spPr>
          <a:xfrm>
            <a:off x="4799293" y="6078561"/>
            <a:ext cx="2593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/>
              <a:t>Zdroj: dotazníkové šetření SOCR</a:t>
            </a:r>
          </a:p>
        </p:txBody>
      </p:sp>
    </p:spTree>
    <p:extLst>
      <p:ext uri="{BB962C8B-B14F-4D97-AF65-F5344CB8AC3E}">
        <p14:creationId xmlns:p14="http://schemas.microsoft.com/office/powerpoint/2010/main" val="370447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477704-F5FB-43DC-803B-4D1CC82F8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Náklady na úpravu skladovacích prostor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4A12F2E-AC72-9762-94B5-EB161A774A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945155"/>
              </p:ext>
            </p:extLst>
          </p:nvPr>
        </p:nvGraphicFramePr>
        <p:xfrm>
          <a:off x="605558" y="1916832"/>
          <a:ext cx="10972802" cy="3816424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2194078">
                  <a:extLst>
                    <a:ext uri="{9D8B030D-6E8A-4147-A177-3AD203B41FA5}">
                      <a16:colId xmlns:a16="http://schemas.microsoft.com/office/drawing/2014/main" val="3148553151"/>
                    </a:ext>
                  </a:extLst>
                </a:gridCol>
                <a:gridCol w="2194078">
                  <a:extLst>
                    <a:ext uri="{9D8B030D-6E8A-4147-A177-3AD203B41FA5}">
                      <a16:colId xmlns:a16="http://schemas.microsoft.com/office/drawing/2014/main" val="764792644"/>
                    </a:ext>
                  </a:extLst>
                </a:gridCol>
                <a:gridCol w="2194078">
                  <a:extLst>
                    <a:ext uri="{9D8B030D-6E8A-4147-A177-3AD203B41FA5}">
                      <a16:colId xmlns:a16="http://schemas.microsoft.com/office/drawing/2014/main" val="1054667504"/>
                    </a:ext>
                  </a:extLst>
                </a:gridCol>
                <a:gridCol w="2195284">
                  <a:extLst>
                    <a:ext uri="{9D8B030D-6E8A-4147-A177-3AD203B41FA5}">
                      <a16:colId xmlns:a16="http://schemas.microsoft.com/office/drawing/2014/main" val="3227632462"/>
                    </a:ext>
                  </a:extLst>
                </a:gridCol>
                <a:gridCol w="2195284">
                  <a:extLst>
                    <a:ext uri="{9D8B030D-6E8A-4147-A177-3AD203B41FA5}">
                      <a16:colId xmlns:a16="http://schemas.microsoft.com/office/drawing/2014/main" val="1480639196"/>
                    </a:ext>
                  </a:extLst>
                </a:gridCol>
              </a:tblGrid>
              <a:tr h="456280">
                <a:tc rowSpan="2"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sz="1600" i="1" kern="1200" dirty="0">
                          <a:effectLst/>
                        </a:rPr>
                        <a:t>Průměrné náklady na úpravu pracovní plochy dle zvolené varianty a velikosti prodejny</a:t>
                      </a:r>
                      <a:endParaRPr lang="cs-CZ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108048"/>
                  </a:ext>
                </a:extLst>
              </a:tr>
              <a:tr h="4562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i="1" kern="1200" dirty="0">
                          <a:effectLst/>
                        </a:rPr>
                        <a:t>100-200 </a:t>
                      </a:r>
                      <a:r>
                        <a:rPr lang="cs-CZ" sz="1600" b="1" i="1" dirty="0">
                          <a:effectLst/>
                        </a:rPr>
                        <a:t>m</a:t>
                      </a:r>
                      <a:r>
                        <a:rPr lang="cs-CZ" sz="1600" b="1" i="1" baseline="30000" dirty="0">
                          <a:effectLst/>
                        </a:rPr>
                        <a:t>2</a:t>
                      </a:r>
                      <a:endParaRPr lang="cs-CZ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i="1" kern="1200" dirty="0">
                          <a:effectLst/>
                        </a:rPr>
                        <a:t>200-400 </a:t>
                      </a:r>
                      <a:r>
                        <a:rPr lang="cs-CZ" sz="1600" b="1" i="1" dirty="0">
                          <a:effectLst/>
                        </a:rPr>
                        <a:t>m</a:t>
                      </a:r>
                      <a:r>
                        <a:rPr lang="cs-CZ" sz="1600" b="1" i="1" baseline="30000" dirty="0">
                          <a:effectLst/>
                        </a:rPr>
                        <a:t>2</a:t>
                      </a:r>
                      <a:endParaRPr lang="cs-CZ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i="1" kern="1200" dirty="0">
                          <a:effectLst/>
                        </a:rPr>
                        <a:t>400-2.500 </a:t>
                      </a:r>
                      <a:r>
                        <a:rPr lang="cs-CZ" sz="1600" b="1" i="1" dirty="0">
                          <a:effectLst/>
                        </a:rPr>
                        <a:t>m</a:t>
                      </a:r>
                      <a:r>
                        <a:rPr lang="cs-CZ" sz="1600" b="1" i="1" baseline="30000" dirty="0">
                          <a:effectLst/>
                        </a:rPr>
                        <a:t>2</a:t>
                      </a:r>
                      <a:endParaRPr lang="cs-CZ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i="1" kern="1200" dirty="0">
                          <a:effectLst/>
                        </a:rPr>
                        <a:t>nad 2.500 </a:t>
                      </a:r>
                      <a:r>
                        <a:rPr lang="cs-CZ" sz="1600" b="1" i="1" dirty="0">
                          <a:effectLst/>
                        </a:rPr>
                        <a:t>m</a:t>
                      </a:r>
                      <a:r>
                        <a:rPr lang="cs-CZ" sz="1600" b="1" i="1" baseline="30000" dirty="0">
                          <a:effectLst/>
                        </a:rPr>
                        <a:t>2</a:t>
                      </a:r>
                      <a:endParaRPr lang="cs-CZ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9054116"/>
                  </a:ext>
                </a:extLst>
              </a:tr>
              <a:tr h="110206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Rozšíření skladu na úkor prodejní plochy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effectLst/>
                        </a:rPr>
                        <a:t>-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effectLst/>
                        </a:rPr>
                        <a:t>-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>
                          <a:effectLst/>
                        </a:rPr>
                        <a:t>350 tis. Kč</a:t>
                      </a:r>
                      <a:endParaRPr lang="cs-CZ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>
                          <a:effectLst/>
                        </a:rPr>
                        <a:t>700 tis. Kč</a:t>
                      </a:r>
                      <a:endParaRPr lang="cs-CZ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2834957"/>
                  </a:ext>
                </a:extLst>
              </a:tr>
              <a:tr h="924222"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Výstavba nové skladovací plochy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effectLst/>
                        </a:rPr>
                        <a:t>800 tis. Kč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effectLst/>
                        </a:rPr>
                        <a:t>1,3 mil. Kč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effectLst/>
                        </a:rPr>
                        <a:t>1,8 mil. Kč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>
                          <a:effectLst/>
                        </a:rPr>
                        <a:t>2,5 mil. Kč</a:t>
                      </a:r>
                      <a:endParaRPr lang="cs-CZ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9249464"/>
                  </a:ext>
                </a:extLst>
              </a:tr>
              <a:tr h="877573"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Úprava stávající skladovací plochy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effectLst/>
                        </a:rPr>
                        <a:t>125 tis. Kč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>
                          <a:effectLst/>
                        </a:rPr>
                        <a:t>230 tis. Kč</a:t>
                      </a:r>
                      <a:endParaRPr lang="cs-CZ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effectLst/>
                        </a:rPr>
                        <a:t>350 tis. Kč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effectLst/>
                        </a:rPr>
                        <a:t>700 tis. Kč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0532770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FA9ECE0F-1FF7-936D-EA43-C310BE22C357}"/>
              </a:ext>
            </a:extLst>
          </p:cNvPr>
          <p:cNvSpPr txBox="1"/>
          <p:nvPr/>
        </p:nvSpPr>
        <p:spPr>
          <a:xfrm>
            <a:off x="4795252" y="5917727"/>
            <a:ext cx="2593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/>
              <a:t>Zdroj: dotazníkové šetření SOCR</a:t>
            </a:r>
          </a:p>
        </p:txBody>
      </p:sp>
    </p:spTree>
    <p:extLst>
      <p:ext uri="{BB962C8B-B14F-4D97-AF65-F5344CB8AC3E}">
        <p14:creationId xmlns:p14="http://schemas.microsoft.com/office/powerpoint/2010/main" val="234143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CD712F-AD38-2222-6F9F-830D2EEC0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Povinné / dobrovolné zapojení do systému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EFAC99-3082-CBB1-1BCC-1F817CE6E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Napříč dotázanými panuje shoda, že v případě přijetí legislativy stanovující povinnost implementace zálohového systému, by preferovaným scénářem bylo povinné zapojení všech provozoven od určité rozlohy.</a:t>
            </a:r>
          </a:p>
          <a:p>
            <a:pPr marL="0" indent="0">
              <a:buNone/>
            </a:pPr>
            <a:r>
              <a:rPr lang="cs-CZ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Nejčastěji uváděnou spodní hranicí rozlohy prodejny pro povinné zapojení do zálohového systému je 400 m</a:t>
            </a:r>
            <a:r>
              <a:rPr lang="cs-CZ" sz="2200" b="1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cs-CZ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 případě možnosti dobrovolného zapojení by dle odpovědí maloobchodníci volili strategii zapojení všech provozoven (od určité rozlohy), nikoliv pouze vybrané prodejny. </a:t>
            </a:r>
            <a:r>
              <a:rPr lang="cs-CZ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Zálohový systém je třeba nastavit co možná nejvíce </a:t>
            </a:r>
            <a:r>
              <a:rPr lang="cs-CZ" sz="22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prozákaznicky</a:t>
            </a:r>
            <a:r>
              <a:rPr lang="cs-CZ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7582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EE8D8F-D767-08A5-D93C-5316AA7FF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Počet nezbytných automatů a čteček / náklady na pořízení techniky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A52C63A1-5632-E852-8730-E953117D92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484957"/>
              </p:ext>
            </p:extLst>
          </p:nvPr>
        </p:nvGraphicFramePr>
        <p:xfrm>
          <a:off x="609600" y="2276872"/>
          <a:ext cx="10972800" cy="3600401"/>
        </p:xfrm>
        <a:graphic>
          <a:graphicData uri="http://schemas.openxmlformats.org/drawingml/2006/table">
            <a:tbl>
              <a:tblPr firstRow="1" bandRow="1">
                <a:solidFill>
                  <a:srgbClr val="151F29"/>
                </a:solidFill>
              </a:tblPr>
              <a:tblGrid>
                <a:gridCol w="3114996">
                  <a:extLst>
                    <a:ext uri="{9D8B030D-6E8A-4147-A177-3AD203B41FA5}">
                      <a16:colId xmlns:a16="http://schemas.microsoft.com/office/drawing/2014/main" val="4169604123"/>
                    </a:ext>
                  </a:extLst>
                </a:gridCol>
                <a:gridCol w="2060322">
                  <a:extLst>
                    <a:ext uri="{9D8B030D-6E8A-4147-A177-3AD203B41FA5}">
                      <a16:colId xmlns:a16="http://schemas.microsoft.com/office/drawing/2014/main" val="3587959592"/>
                    </a:ext>
                  </a:extLst>
                </a:gridCol>
                <a:gridCol w="2016249">
                  <a:extLst>
                    <a:ext uri="{9D8B030D-6E8A-4147-A177-3AD203B41FA5}">
                      <a16:colId xmlns:a16="http://schemas.microsoft.com/office/drawing/2014/main" val="3197961905"/>
                    </a:ext>
                  </a:extLst>
                </a:gridCol>
                <a:gridCol w="1895056">
                  <a:extLst>
                    <a:ext uri="{9D8B030D-6E8A-4147-A177-3AD203B41FA5}">
                      <a16:colId xmlns:a16="http://schemas.microsoft.com/office/drawing/2014/main" val="1292975420"/>
                    </a:ext>
                  </a:extLst>
                </a:gridCol>
                <a:gridCol w="1886177">
                  <a:extLst>
                    <a:ext uri="{9D8B030D-6E8A-4147-A177-3AD203B41FA5}">
                      <a16:colId xmlns:a16="http://schemas.microsoft.com/office/drawing/2014/main" val="3099525157"/>
                    </a:ext>
                  </a:extLst>
                </a:gridCol>
              </a:tblGrid>
              <a:tr h="6687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 200 m</a:t>
                      </a:r>
                      <a:r>
                        <a:rPr lang="cs-CZ" sz="1400" b="1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200-400 m</a:t>
                      </a:r>
                      <a:r>
                        <a:rPr lang="cs-CZ" sz="1400" b="1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400-2.500 m</a:t>
                      </a:r>
                      <a:r>
                        <a:rPr lang="cs-CZ" sz="1400" b="1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nad 2.500 m</a:t>
                      </a:r>
                      <a:r>
                        <a:rPr lang="cs-CZ" sz="1400" b="1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777671"/>
                  </a:ext>
                </a:extLst>
              </a:tr>
              <a:tr h="7329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Počet automatů / čteček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/ 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/ 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/ 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/ 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458056"/>
                  </a:ext>
                </a:extLst>
              </a:tr>
              <a:tr h="7329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Varianta řešení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cs-CZ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EasyPac</a:t>
                      </a:r>
                      <a:endParaRPr lang="cs-CZ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EasyPac</a:t>
                      </a:r>
                      <a:endParaRPr lang="cs-CZ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cs-CZ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MultiPac</a:t>
                      </a:r>
                      <a:endParaRPr lang="cs-CZ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cs-CZ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EasyPac</a:t>
                      </a: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cs-CZ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MultiPac</a:t>
                      </a:r>
                      <a:endParaRPr lang="cs-CZ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02322"/>
                  </a:ext>
                </a:extLst>
              </a:tr>
              <a:tr h="7329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Odhadovaná cena za pořízení RVM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613 625 Kč</a:t>
                      </a:r>
                    </a:p>
                    <a:p>
                      <a:pPr algn="ctr" fontAlgn="ctr"/>
                      <a:r>
                        <a:rPr lang="cs-CZ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(25 000 EUR)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613 625 Kč</a:t>
                      </a:r>
                    </a:p>
                    <a:p>
                      <a:pPr algn="ctr" fontAlgn="ctr"/>
                      <a:r>
                        <a:rPr lang="cs-CZ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(25 000 EUR)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1 349 975 Kč</a:t>
                      </a:r>
                    </a:p>
                    <a:p>
                      <a:pPr algn="ctr" fontAlgn="b"/>
                      <a:r>
                        <a:rPr lang="cs-CZ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(55 000 EUR)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1 963 600 Kč</a:t>
                      </a:r>
                    </a:p>
                    <a:p>
                      <a:pPr algn="ctr" fontAlgn="b"/>
                      <a:r>
                        <a:rPr lang="cs-CZ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(80 000 EUR)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16581"/>
                  </a:ext>
                </a:extLst>
              </a:tr>
              <a:tr h="7329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Odhadovaná cena za pořízení čtečky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1F2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2 500 Kč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2 500 Kč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2 500 Kč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5 000 Kč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507667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EF40F640-8735-230C-69FA-D316EC1C1A2C}"/>
              </a:ext>
            </a:extLst>
          </p:cNvPr>
          <p:cNvSpPr txBox="1"/>
          <p:nvPr/>
        </p:nvSpPr>
        <p:spPr>
          <a:xfrm>
            <a:off x="4799293" y="6021288"/>
            <a:ext cx="2593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/>
              <a:t>Zdroj: dotazníkové šetření SOCR</a:t>
            </a:r>
          </a:p>
        </p:txBody>
      </p:sp>
    </p:spTree>
    <p:extLst>
      <p:ext uri="{BB962C8B-B14F-4D97-AF65-F5344CB8AC3E}">
        <p14:creationId xmlns:p14="http://schemas.microsoft.com/office/powerpoint/2010/main" val="310923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OCR ČR_prezentace">
  <a:themeElements>
    <a:clrScheme name="SOCR">
      <a:dk1>
        <a:srgbClr val="242424"/>
      </a:dk1>
      <a:lt1>
        <a:srgbClr val="F2F2F2"/>
      </a:lt1>
      <a:dk2>
        <a:srgbClr val="002060"/>
      </a:dk2>
      <a:lt2>
        <a:srgbClr val="C6D9F0"/>
      </a:lt2>
      <a:accent1>
        <a:srgbClr val="242424"/>
      </a:accent1>
      <a:accent2>
        <a:srgbClr val="797979"/>
      </a:accent2>
      <a:accent3>
        <a:srgbClr val="797979"/>
      </a:accent3>
      <a:accent4>
        <a:srgbClr val="797979"/>
      </a:accent4>
      <a:accent5>
        <a:srgbClr val="797979"/>
      </a:accent5>
      <a:accent6>
        <a:srgbClr val="797979"/>
      </a:accent6>
      <a:hlink>
        <a:srgbClr val="002060"/>
      </a:hlink>
      <a:folHlink>
        <a:srgbClr val="7A0000"/>
      </a:folHlink>
    </a:clrScheme>
    <a:fontScheme name="SOCR">
      <a:majorFont>
        <a:latin typeface="Arial Narrow"/>
        <a:ea typeface=""/>
        <a:cs typeface=""/>
      </a:majorFont>
      <a:minorFont>
        <a:latin typeface="Segoe UI Light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SOCR ČR_prezentace</Template>
  <TotalTime>17671</TotalTime>
  <Words>2616</Words>
  <Application>Microsoft Macintosh PowerPoint</Application>
  <PresentationFormat>Širokoúhlá obrazovka</PresentationFormat>
  <Paragraphs>613</Paragraphs>
  <Slides>26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Arial Narrow</vt:lpstr>
      <vt:lpstr>Calibri</vt:lpstr>
      <vt:lpstr>Courier New</vt:lpstr>
      <vt:lpstr>Segoe UI Light</vt:lpstr>
      <vt:lpstr>Symbol</vt:lpstr>
      <vt:lpstr>SOCR ČR_prezentace</vt:lpstr>
      <vt:lpstr> Výsledky dotazníkového šetření:  náklady zálohového systému na PET a plechovky pohledem maloobchodu</vt:lpstr>
      <vt:lpstr>ÚVOD</vt:lpstr>
      <vt:lpstr>Slovenská zkušenost</vt:lpstr>
      <vt:lpstr>Počet maloobchodních prodejen v ČR</vt:lpstr>
      <vt:lpstr>Nezbytná plocha pro RVM a skladovací prostor</vt:lpstr>
      <vt:lpstr>Úprava / rozšíření skladovacích prostor</vt:lpstr>
      <vt:lpstr>Náklady na úpravu skladovacích prostor</vt:lpstr>
      <vt:lpstr>Povinné / dobrovolné zapojení do systému</vt:lpstr>
      <vt:lpstr>Počet nezbytných automatů a čteček / náklady na pořízení techniky</vt:lpstr>
      <vt:lpstr>Elektřina a servis</vt:lpstr>
      <vt:lpstr>Zaškolení personálu (implementace)</vt:lpstr>
      <vt:lpstr>Zaškolení personálu (fluktuace)</vt:lpstr>
      <vt:lpstr>Personální náročnost obsluhy systému</vt:lpstr>
      <vt:lpstr>Další vybrané implementační a provozní aspekty zálohového systému</vt:lpstr>
      <vt:lpstr>Frekvence svozu</vt:lpstr>
      <vt:lpstr>Vlastnictví obalového materiálu</vt:lpstr>
      <vt:lpstr>Výše zálohy</vt:lpstr>
      <vt:lpstr>Handling-fees</vt:lpstr>
      <vt:lpstr>relevantní nákladové položky</vt:lpstr>
      <vt:lpstr>Předpokládané zapojení prodejen a počet obalů na trhu</vt:lpstr>
      <vt:lpstr>Odhad celkových implementačních a provozních nákladů automatizovaného sběru</vt:lpstr>
      <vt:lpstr>Odhad celkových implementačních a provozních nákladů manuálního sběru</vt:lpstr>
      <vt:lpstr>Výpočet handling-fees (automat)</vt:lpstr>
      <vt:lpstr>Výše handling-fees</vt:lpstr>
      <vt:lpstr>Závěr</vt:lpstr>
      <vt:lpstr>Děkujeme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Prouza</dc:creator>
  <cp:lastModifiedBy>Michael Fanta</cp:lastModifiedBy>
  <cp:revision>828</cp:revision>
  <cp:lastPrinted>2018-06-21T10:24:46Z</cp:lastPrinted>
  <dcterms:created xsi:type="dcterms:W3CDTF">2016-03-21T23:41:05Z</dcterms:created>
  <dcterms:modified xsi:type="dcterms:W3CDTF">2023-01-30T14:31:15Z</dcterms:modified>
</cp:coreProperties>
</file>